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6" r:id="rId1"/>
  </p:sldMasterIdLst>
  <p:notesMasterIdLst>
    <p:notesMasterId r:id="rId23"/>
  </p:notesMasterIdLst>
  <p:sldIdLst>
    <p:sldId id="256" r:id="rId2"/>
    <p:sldId id="270" r:id="rId3"/>
    <p:sldId id="257" r:id="rId4"/>
    <p:sldId id="258" r:id="rId5"/>
    <p:sldId id="289" r:id="rId6"/>
    <p:sldId id="273" r:id="rId7"/>
    <p:sldId id="263" r:id="rId8"/>
    <p:sldId id="299" r:id="rId9"/>
    <p:sldId id="282" r:id="rId10"/>
    <p:sldId id="278" r:id="rId11"/>
    <p:sldId id="281" r:id="rId12"/>
    <p:sldId id="280" r:id="rId13"/>
    <p:sldId id="295" r:id="rId14"/>
    <p:sldId id="296" r:id="rId15"/>
    <p:sldId id="292" r:id="rId16"/>
    <p:sldId id="293" r:id="rId17"/>
    <p:sldId id="294" r:id="rId18"/>
    <p:sldId id="264" r:id="rId19"/>
    <p:sldId id="298" r:id="rId20"/>
    <p:sldId id="265"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A5C67C-8F7A-46A0-BBD6-FFAC1AB82A6E}">
          <p14:sldIdLst>
            <p14:sldId id="256"/>
            <p14:sldId id="270"/>
            <p14:sldId id="257"/>
            <p14:sldId id="258"/>
            <p14:sldId id="289"/>
            <p14:sldId id="273"/>
            <p14:sldId id="263"/>
            <p14:sldId id="299"/>
            <p14:sldId id="282"/>
            <p14:sldId id="278"/>
            <p14:sldId id="281"/>
            <p14:sldId id="280"/>
            <p14:sldId id="295"/>
            <p14:sldId id="296"/>
            <p14:sldId id="292"/>
            <p14:sldId id="293"/>
            <p14:sldId id="294"/>
            <p14:sldId id="264"/>
            <p14:sldId id="298"/>
            <p14:sldId id="265"/>
            <p14:sldId id="2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hansa Parwal" initials="PP" lastIdx="1" clrIdx="0">
    <p:extLst>
      <p:ext uri="{19B8F6BF-5375-455C-9EA6-DF929625EA0E}">
        <p15:presenceInfo xmlns:p15="http://schemas.microsoft.com/office/powerpoint/2012/main" userId="7c00409f189a7e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5B92FF"/>
    <a:srgbClr val="0D5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90" autoAdjust="0"/>
  </p:normalViewPr>
  <p:slideViewPr>
    <p:cSldViewPr snapToGrid="0">
      <p:cViewPr varScale="1">
        <p:scale>
          <a:sx n="81" d="100"/>
          <a:sy n="81" d="100"/>
        </p:scale>
        <p:origin x="590" y="53"/>
      </p:cViewPr>
      <p:guideLst/>
    </p:cSldViewPr>
  </p:slideViewPr>
  <p:outlineViewPr>
    <p:cViewPr>
      <p:scale>
        <a:sx n="33" d="100"/>
        <a:sy n="33" d="100"/>
      </p:scale>
      <p:origin x="0" y="-19094"/>
    </p:cViewPr>
  </p:outlineViewPr>
  <p:notesTextViewPr>
    <p:cViewPr>
      <p:scale>
        <a:sx n="1" d="1"/>
        <a:sy n="1" d="1"/>
      </p:scale>
      <p:origin x="0" y="0"/>
    </p:cViewPr>
  </p:notesTextViewPr>
  <p:sorterViewPr>
    <p:cViewPr>
      <p:scale>
        <a:sx n="100" d="100"/>
        <a:sy n="100" d="100"/>
      </p:scale>
      <p:origin x="0" y="-65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3DB2C-F680-4B19-BD95-9C89CACE911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A6C9B16-7A92-4BFA-B05B-5188B2C82480}">
      <dgm:prSet phldrT="[Text]"/>
      <dgm:spPr/>
      <dgm:t>
        <a:bodyPr/>
        <a:lstStyle/>
        <a:p>
          <a:r>
            <a:rPr lang="en-IN" dirty="0">
              <a:solidFill>
                <a:schemeClr val="bg2"/>
              </a:solidFill>
            </a:rPr>
            <a:t>The Foundation Pillars</a:t>
          </a:r>
        </a:p>
      </dgm:t>
    </dgm:pt>
    <dgm:pt modelId="{F3B34E6C-B055-460A-BE3C-604D7C3FF891}" type="parTrans" cxnId="{F5602AC7-C8AF-437C-8E0A-6EBE240402A8}">
      <dgm:prSet/>
      <dgm:spPr/>
      <dgm:t>
        <a:bodyPr/>
        <a:lstStyle/>
        <a:p>
          <a:endParaRPr lang="en-IN"/>
        </a:p>
      </dgm:t>
    </dgm:pt>
    <dgm:pt modelId="{110E7239-9192-4D35-A226-CBF617887279}" type="sibTrans" cxnId="{F5602AC7-C8AF-437C-8E0A-6EBE240402A8}">
      <dgm:prSet/>
      <dgm:spPr/>
      <dgm:t>
        <a:bodyPr/>
        <a:lstStyle/>
        <a:p>
          <a:endParaRPr lang="en-IN"/>
        </a:p>
      </dgm:t>
    </dgm:pt>
    <dgm:pt modelId="{DBEA892F-ED01-4E40-B8C9-A150833C2A64}">
      <dgm:prSet phldrT="[Text]"/>
      <dgm:spPr/>
      <dgm:t>
        <a:bodyPr/>
        <a:lstStyle/>
        <a:p>
          <a:br>
            <a:rPr lang="en-IN" dirty="0"/>
          </a:br>
          <a:endParaRPr lang="en-IN" dirty="0"/>
        </a:p>
      </dgm:t>
    </dgm:pt>
    <dgm:pt modelId="{17AC5671-61F9-437B-913F-7DA762AC7F5F}" type="parTrans" cxnId="{05A4199B-5D64-457F-A61E-81D12736716B}">
      <dgm:prSet/>
      <dgm:spPr/>
      <dgm:t>
        <a:bodyPr/>
        <a:lstStyle/>
        <a:p>
          <a:endParaRPr lang="en-IN"/>
        </a:p>
      </dgm:t>
    </dgm:pt>
    <dgm:pt modelId="{CDFA031A-E845-4459-AA1B-E8C8F7035379}" type="sibTrans" cxnId="{05A4199B-5D64-457F-A61E-81D12736716B}">
      <dgm:prSet/>
      <dgm:spPr/>
      <dgm:t>
        <a:bodyPr/>
        <a:lstStyle/>
        <a:p>
          <a:endParaRPr lang="en-IN"/>
        </a:p>
      </dgm:t>
    </dgm:pt>
    <dgm:pt modelId="{CBDEBA21-5A6E-44F3-92F7-3D31AD3C2964}">
      <dgm:prSet phldrT="[Text]"/>
      <dgm:spPr/>
      <dgm:t>
        <a:bodyPr/>
        <a:lstStyle/>
        <a:p>
          <a:endParaRPr lang="en-IN" dirty="0"/>
        </a:p>
      </dgm:t>
    </dgm:pt>
    <dgm:pt modelId="{5D80A6B4-A750-48A8-93C9-45C52AB50472}" type="sibTrans" cxnId="{A394EC7B-6C5B-4F60-9B80-B26EA523A515}">
      <dgm:prSet/>
      <dgm:spPr/>
      <dgm:t>
        <a:bodyPr/>
        <a:lstStyle/>
        <a:p>
          <a:endParaRPr lang="en-IN"/>
        </a:p>
      </dgm:t>
    </dgm:pt>
    <dgm:pt modelId="{A75C0991-1907-4119-992E-D32E3A898AE2}" type="parTrans" cxnId="{A394EC7B-6C5B-4F60-9B80-B26EA523A515}">
      <dgm:prSet/>
      <dgm:spPr/>
      <dgm:t>
        <a:bodyPr/>
        <a:lstStyle/>
        <a:p>
          <a:endParaRPr lang="en-IN"/>
        </a:p>
      </dgm:t>
    </dgm:pt>
    <dgm:pt modelId="{55C210A7-6745-4CCC-A76C-A0B040CC931C}" type="pres">
      <dgm:prSet presAssocID="{7503DB2C-F680-4B19-BD95-9C89CACE9111}" presName="hierChild1" presStyleCnt="0">
        <dgm:presLayoutVars>
          <dgm:orgChart val="1"/>
          <dgm:chPref val="1"/>
          <dgm:dir/>
          <dgm:animOne val="branch"/>
          <dgm:animLvl val="lvl"/>
          <dgm:resizeHandles/>
        </dgm:presLayoutVars>
      </dgm:prSet>
      <dgm:spPr/>
    </dgm:pt>
    <dgm:pt modelId="{4383BD12-E796-4340-B5A3-EDBBDF195D16}" type="pres">
      <dgm:prSet presAssocID="{9A6C9B16-7A92-4BFA-B05B-5188B2C82480}" presName="hierRoot1" presStyleCnt="0">
        <dgm:presLayoutVars>
          <dgm:hierBranch val="init"/>
        </dgm:presLayoutVars>
      </dgm:prSet>
      <dgm:spPr/>
    </dgm:pt>
    <dgm:pt modelId="{54379BA6-F081-4D0D-B018-208F2B313684}" type="pres">
      <dgm:prSet presAssocID="{9A6C9B16-7A92-4BFA-B05B-5188B2C82480}" presName="rootComposite1" presStyleCnt="0"/>
      <dgm:spPr/>
    </dgm:pt>
    <dgm:pt modelId="{5E78993C-49C4-481D-B3B3-197B3089008B}" type="pres">
      <dgm:prSet presAssocID="{9A6C9B16-7A92-4BFA-B05B-5188B2C82480}" presName="rootText1" presStyleLbl="node0" presStyleIdx="0" presStyleCnt="1">
        <dgm:presLayoutVars>
          <dgm:chPref val="3"/>
        </dgm:presLayoutVars>
      </dgm:prSet>
      <dgm:spPr/>
    </dgm:pt>
    <dgm:pt modelId="{BBBDF315-6A12-4734-9597-686C8740B97B}" type="pres">
      <dgm:prSet presAssocID="{9A6C9B16-7A92-4BFA-B05B-5188B2C82480}" presName="rootConnector1" presStyleLbl="node1" presStyleIdx="0" presStyleCnt="0"/>
      <dgm:spPr/>
    </dgm:pt>
    <dgm:pt modelId="{FB4FBB15-9C16-4BA8-8FA8-75C3A7F592E7}" type="pres">
      <dgm:prSet presAssocID="{9A6C9B16-7A92-4BFA-B05B-5188B2C82480}" presName="hierChild2" presStyleCnt="0"/>
      <dgm:spPr/>
    </dgm:pt>
    <dgm:pt modelId="{00759004-41BE-4D1A-AC3B-D1D837D2288E}" type="pres">
      <dgm:prSet presAssocID="{17AC5671-61F9-437B-913F-7DA762AC7F5F}" presName="Name37" presStyleLbl="parChTrans1D2" presStyleIdx="0" presStyleCnt="2"/>
      <dgm:spPr/>
    </dgm:pt>
    <dgm:pt modelId="{DCCA57A5-45B7-40C1-A360-94AC033AC037}" type="pres">
      <dgm:prSet presAssocID="{DBEA892F-ED01-4E40-B8C9-A150833C2A64}" presName="hierRoot2" presStyleCnt="0">
        <dgm:presLayoutVars>
          <dgm:hierBranch val="init"/>
        </dgm:presLayoutVars>
      </dgm:prSet>
      <dgm:spPr/>
    </dgm:pt>
    <dgm:pt modelId="{99CB3A79-6DBA-43AB-9F24-AEA9B14E0877}" type="pres">
      <dgm:prSet presAssocID="{DBEA892F-ED01-4E40-B8C9-A150833C2A64}" presName="rootComposite" presStyleCnt="0"/>
      <dgm:spPr/>
    </dgm:pt>
    <dgm:pt modelId="{470F9F43-E995-4C43-A349-20C874B4746D}" type="pres">
      <dgm:prSet presAssocID="{DBEA892F-ED01-4E40-B8C9-A150833C2A64}" presName="rootText" presStyleLbl="node2" presStyleIdx="0" presStyleCnt="2" custScaleX="218783" custScaleY="277876" custLinFactNeighborX="-66662" custLinFactNeighborY="656">
        <dgm:presLayoutVars>
          <dgm:chPref val="3"/>
        </dgm:presLayoutVars>
      </dgm:prSet>
      <dgm:spPr/>
    </dgm:pt>
    <dgm:pt modelId="{D388A679-13A1-4914-AE9C-05BB487383E2}" type="pres">
      <dgm:prSet presAssocID="{DBEA892F-ED01-4E40-B8C9-A150833C2A64}" presName="rootConnector" presStyleLbl="node2" presStyleIdx="0" presStyleCnt="2"/>
      <dgm:spPr/>
    </dgm:pt>
    <dgm:pt modelId="{6895FC94-D1A7-4722-B51B-C96E051DECB0}" type="pres">
      <dgm:prSet presAssocID="{DBEA892F-ED01-4E40-B8C9-A150833C2A64}" presName="hierChild4" presStyleCnt="0"/>
      <dgm:spPr/>
    </dgm:pt>
    <dgm:pt modelId="{3C5296A6-127F-4D98-AF1F-2AF99139B4C9}" type="pres">
      <dgm:prSet presAssocID="{DBEA892F-ED01-4E40-B8C9-A150833C2A64}" presName="hierChild5" presStyleCnt="0"/>
      <dgm:spPr/>
    </dgm:pt>
    <dgm:pt modelId="{5E1D5707-A9D8-4B32-8A7F-FAD8CE82F589}" type="pres">
      <dgm:prSet presAssocID="{A75C0991-1907-4119-992E-D32E3A898AE2}" presName="Name37" presStyleLbl="parChTrans1D2" presStyleIdx="1" presStyleCnt="2"/>
      <dgm:spPr/>
    </dgm:pt>
    <dgm:pt modelId="{3917A292-CEFE-4283-939D-2847DECCC654}" type="pres">
      <dgm:prSet presAssocID="{CBDEBA21-5A6E-44F3-92F7-3D31AD3C2964}" presName="hierRoot2" presStyleCnt="0">
        <dgm:presLayoutVars>
          <dgm:hierBranch val="init"/>
        </dgm:presLayoutVars>
      </dgm:prSet>
      <dgm:spPr/>
    </dgm:pt>
    <dgm:pt modelId="{85F7709F-85A8-4D35-ABD4-2846792BFF19}" type="pres">
      <dgm:prSet presAssocID="{CBDEBA21-5A6E-44F3-92F7-3D31AD3C2964}" presName="rootComposite" presStyleCnt="0"/>
      <dgm:spPr/>
    </dgm:pt>
    <dgm:pt modelId="{480CD6C5-E52F-4F19-A393-6A7B26635B90}" type="pres">
      <dgm:prSet presAssocID="{CBDEBA21-5A6E-44F3-92F7-3D31AD3C2964}" presName="rootText" presStyleLbl="node2" presStyleIdx="1" presStyleCnt="2" custScaleX="238156" custScaleY="272573" custLinFactNeighborX="66662" custLinFactNeighborY="1150">
        <dgm:presLayoutVars>
          <dgm:chPref val="3"/>
        </dgm:presLayoutVars>
      </dgm:prSet>
      <dgm:spPr/>
    </dgm:pt>
    <dgm:pt modelId="{75D791AE-4C12-4708-9453-C9917DBFECAE}" type="pres">
      <dgm:prSet presAssocID="{CBDEBA21-5A6E-44F3-92F7-3D31AD3C2964}" presName="rootConnector" presStyleLbl="node2" presStyleIdx="1" presStyleCnt="2"/>
      <dgm:spPr/>
    </dgm:pt>
    <dgm:pt modelId="{F8B04E2F-216A-476B-88B3-38150C3A4F99}" type="pres">
      <dgm:prSet presAssocID="{CBDEBA21-5A6E-44F3-92F7-3D31AD3C2964}" presName="hierChild4" presStyleCnt="0"/>
      <dgm:spPr/>
    </dgm:pt>
    <dgm:pt modelId="{EC46C207-9BA7-4870-9CFD-A134EE9EB3A8}" type="pres">
      <dgm:prSet presAssocID="{CBDEBA21-5A6E-44F3-92F7-3D31AD3C2964}" presName="hierChild5" presStyleCnt="0"/>
      <dgm:spPr/>
    </dgm:pt>
    <dgm:pt modelId="{A7E6401B-1412-46A9-9250-8AA4F0D4B15D}" type="pres">
      <dgm:prSet presAssocID="{9A6C9B16-7A92-4BFA-B05B-5188B2C82480}" presName="hierChild3" presStyleCnt="0"/>
      <dgm:spPr/>
    </dgm:pt>
  </dgm:ptLst>
  <dgm:cxnLst>
    <dgm:cxn modelId="{14A76F05-9ABE-47A2-A27B-0EC985B944D7}" type="presOf" srcId="{DBEA892F-ED01-4E40-B8C9-A150833C2A64}" destId="{D388A679-13A1-4914-AE9C-05BB487383E2}" srcOrd="1" destOrd="0" presId="urn:microsoft.com/office/officeart/2005/8/layout/orgChart1"/>
    <dgm:cxn modelId="{A2EBAC0B-3BFD-4A9E-BD31-BE1BDFB99835}" type="presOf" srcId="{17AC5671-61F9-437B-913F-7DA762AC7F5F}" destId="{00759004-41BE-4D1A-AC3B-D1D837D2288E}" srcOrd="0" destOrd="0" presId="urn:microsoft.com/office/officeart/2005/8/layout/orgChart1"/>
    <dgm:cxn modelId="{0B8BCD58-B4BD-4E38-BADC-36D69DBD2D13}" type="presOf" srcId="{CBDEBA21-5A6E-44F3-92F7-3D31AD3C2964}" destId="{480CD6C5-E52F-4F19-A393-6A7B26635B90}" srcOrd="0" destOrd="0" presId="urn:microsoft.com/office/officeart/2005/8/layout/orgChart1"/>
    <dgm:cxn modelId="{A394EC7B-6C5B-4F60-9B80-B26EA523A515}" srcId="{9A6C9B16-7A92-4BFA-B05B-5188B2C82480}" destId="{CBDEBA21-5A6E-44F3-92F7-3D31AD3C2964}" srcOrd="1" destOrd="0" parTransId="{A75C0991-1907-4119-992E-D32E3A898AE2}" sibTransId="{5D80A6B4-A750-48A8-93C9-45C52AB50472}"/>
    <dgm:cxn modelId="{CE04678D-00A3-4B74-AE95-11E9518D1F33}" type="presOf" srcId="{7503DB2C-F680-4B19-BD95-9C89CACE9111}" destId="{55C210A7-6745-4CCC-A76C-A0B040CC931C}" srcOrd="0" destOrd="0" presId="urn:microsoft.com/office/officeart/2005/8/layout/orgChart1"/>
    <dgm:cxn modelId="{DEF66699-C9D2-481E-9D8F-06B3FCE588EF}" type="presOf" srcId="{A75C0991-1907-4119-992E-D32E3A898AE2}" destId="{5E1D5707-A9D8-4B32-8A7F-FAD8CE82F589}" srcOrd="0" destOrd="0" presId="urn:microsoft.com/office/officeart/2005/8/layout/orgChart1"/>
    <dgm:cxn modelId="{05A4199B-5D64-457F-A61E-81D12736716B}" srcId="{9A6C9B16-7A92-4BFA-B05B-5188B2C82480}" destId="{DBEA892F-ED01-4E40-B8C9-A150833C2A64}" srcOrd="0" destOrd="0" parTransId="{17AC5671-61F9-437B-913F-7DA762AC7F5F}" sibTransId="{CDFA031A-E845-4459-AA1B-E8C8F7035379}"/>
    <dgm:cxn modelId="{F5602AC7-C8AF-437C-8E0A-6EBE240402A8}" srcId="{7503DB2C-F680-4B19-BD95-9C89CACE9111}" destId="{9A6C9B16-7A92-4BFA-B05B-5188B2C82480}" srcOrd="0" destOrd="0" parTransId="{F3B34E6C-B055-460A-BE3C-604D7C3FF891}" sibTransId="{110E7239-9192-4D35-A226-CBF617887279}"/>
    <dgm:cxn modelId="{7843D8CE-A6FF-4148-8EB4-7DE61D9C6009}" type="presOf" srcId="{DBEA892F-ED01-4E40-B8C9-A150833C2A64}" destId="{470F9F43-E995-4C43-A349-20C874B4746D}" srcOrd="0" destOrd="0" presId="urn:microsoft.com/office/officeart/2005/8/layout/orgChart1"/>
    <dgm:cxn modelId="{B4A9E6D0-DB2E-4B6C-B683-D7E3730D10CA}" type="presOf" srcId="{CBDEBA21-5A6E-44F3-92F7-3D31AD3C2964}" destId="{75D791AE-4C12-4708-9453-C9917DBFECAE}" srcOrd="1" destOrd="0" presId="urn:microsoft.com/office/officeart/2005/8/layout/orgChart1"/>
    <dgm:cxn modelId="{858CDED6-674D-43DB-A736-98634C5E510F}" type="presOf" srcId="{9A6C9B16-7A92-4BFA-B05B-5188B2C82480}" destId="{BBBDF315-6A12-4734-9597-686C8740B97B}" srcOrd="1" destOrd="0" presId="urn:microsoft.com/office/officeart/2005/8/layout/orgChart1"/>
    <dgm:cxn modelId="{FFF074FC-DCD0-48A2-9102-8FC94D333EF9}" type="presOf" srcId="{9A6C9B16-7A92-4BFA-B05B-5188B2C82480}" destId="{5E78993C-49C4-481D-B3B3-197B3089008B}" srcOrd="0" destOrd="0" presId="urn:microsoft.com/office/officeart/2005/8/layout/orgChart1"/>
    <dgm:cxn modelId="{0EAF9D3C-F725-4C29-B081-E90EAD5E5B8D}" type="presParOf" srcId="{55C210A7-6745-4CCC-A76C-A0B040CC931C}" destId="{4383BD12-E796-4340-B5A3-EDBBDF195D16}" srcOrd="0" destOrd="0" presId="urn:microsoft.com/office/officeart/2005/8/layout/orgChart1"/>
    <dgm:cxn modelId="{057B3BDD-3CB3-4610-92C9-40765003CD31}" type="presParOf" srcId="{4383BD12-E796-4340-B5A3-EDBBDF195D16}" destId="{54379BA6-F081-4D0D-B018-208F2B313684}" srcOrd="0" destOrd="0" presId="urn:microsoft.com/office/officeart/2005/8/layout/orgChart1"/>
    <dgm:cxn modelId="{4781C738-FCB9-4CA6-AA0C-AD9EA18F604A}" type="presParOf" srcId="{54379BA6-F081-4D0D-B018-208F2B313684}" destId="{5E78993C-49C4-481D-B3B3-197B3089008B}" srcOrd="0" destOrd="0" presId="urn:microsoft.com/office/officeart/2005/8/layout/orgChart1"/>
    <dgm:cxn modelId="{CB52C50E-A155-4FDF-996D-977A686399DB}" type="presParOf" srcId="{54379BA6-F081-4D0D-B018-208F2B313684}" destId="{BBBDF315-6A12-4734-9597-686C8740B97B}" srcOrd="1" destOrd="0" presId="urn:microsoft.com/office/officeart/2005/8/layout/orgChart1"/>
    <dgm:cxn modelId="{79AF0D4D-FC73-4875-9076-9201528F4D82}" type="presParOf" srcId="{4383BD12-E796-4340-B5A3-EDBBDF195D16}" destId="{FB4FBB15-9C16-4BA8-8FA8-75C3A7F592E7}" srcOrd="1" destOrd="0" presId="urn:microsoft.com/office/officeart/2005/8/layout/orgChart1"/>
    <dgm:cxn modelId="{AA060D2C-A466-4AA4-8A54-5138CEB8BB6C}" type="presParOf" srcId="{FB4FBB15-9C16-4BA8-8FA8-75C3A7F592E7}" destId="{00759004-41BE-4D1A-AC3B-D1D837D2288E}" srcOrd="0" destOrd="0" presId="urn:microsoft.com/office/officeart/2005/8/layout/orgChart1"/>
    <dgm:cxn modelId="{46416769-CA04-4C81-88A8-BE7705D8C878}" type="presParOf" srcId="{FB4FBB15-9C16-4BA8-8FA8-75C3A7F592E7}" destId="{DCCA57A5-45B7-40C1-A360-94AC033AC037}" srcOrd="1" destOrd="0" presId="urn:microsoft.com/office/officeart/2005/8/layout/orgChart1"/>
    <dgm:cxn modelId="{A16EEF78-A486-486B-962B-9D829EED025C}" type="presParOf" srcId="{DCCA57A5-45B7-40C1-A360-94AC033AC037}" destId="{99CB3A79-6DBA-43AB-9F24-AEA9B14E0877}" srcOrd="0" destOrd="0" presId="urn:microsoft.com/office/officeart/2005/8/layout/orgChart1"/>
    <dgm:cxn modelId="{A456B3F7-E2C5-4A6D-B43F-F31E20F2311D}" type="presParOf" srcId="{99CB3A79-6DBA-43AB-9F24-AEA9B14E0877}" destId="{470F9F43-E995-4C43-A349-20C874B4746D}" srcOrd="0" destOrd="0" presId="urn:microsoft.com/office/officeart/2005/8/layout/orgChart1"/>
    <dgm:cxn modelId="{E2D53C9D-17B1-4772-804C-346DAD904860}" type="presParOf" srcId="{99CB3A79-6DBA-43AB-9F24-AEA9B14E0877}" destId="{D388A679-13A1-4914-AE9C-05BB487383E2}" srcOrd="1" destOrd="0" presId="urn:microsoft.com/office/officeart/2005/8/layout/orgChart1"/>
    <dgm:cxn modelId="{1DCD510E-FBB0-4D2E-9426-1FEDD0E183A6}" type="presParOf" srcId="{DCCA57A5-45B7-40C1-A360-94AC033AC037}" destId="{6895FC94-D1A7-4722-B51B-C96E051DECB0}" srcOrd="1" destOrd="0" presId="urn:microsoft.com/office/officeart/2005/8/layout/orgChart1"/>
    <dgm:cxn modelId="{DCCD8787-03E0-4B55-8BEA-4BA0C5112081}" type="presParOf" srcId="{DCCA57A5-45B7-40C1-A360-94AC033AC037}" destId="{3C5296A6-127F-4D98-AF1F-2AF99139B4C9}" srcOrd="2" destOrd="0" presId="urn:microsoft.com/office/officeart/2005/8/layout/orgChart1"/>
    <dgm:cxn modelId="{C2D63C40-44DA-41FA-BE24-A6DDC3024B70}" type="presParOf" srcId="{FB4FBB15-9C16-4BA8-8FA8-75C3A7F592E7}" destId="{5E1D5707-A9D8-4B32-8A7F-FAD8CE82F589}" srcOrd="2" destOrd="0" presId="urn:microsoft.com/office/officeart/2005/8/layout/orgChart1"/>
    <dgm:cxn modelId="{7ED3E5A8-83DF-4F2E-B7DD-1740B208B550}" type="presParOf" srcId="{FB4FBB15-9C16-4BA8-8FA8-75C3A7F592E7}" destId="{3917A292-CEFE-4283-939D-2847DECCC654}" srcOrd="3" destOrd="0" presId="urn:microsoft.com/office/officeart/2005/8/layout/orgChart1"/>
    <dgm:cxn modelId="{8F8BE142-95F1-4C56-83F6-B5F19A11531C}" type="presParOf" srcId="{3917A292-CEFE-4283-939D-2847DECCC654}" destId="{85F7709F-85A8-4D35-ABD4-2846792BFF19}" srcOrd="0" destOrd="0" presId="urn:microsoft.com/office/officeart/2005/8/layout/orgChart1"/>
    <dgm:cxn modelId="{B7EF3C0C-2B4D-457C-9C92-998D21667A72}" type="presParOf" srcId="{85F7709F-85A8-4D35-ABD4-2846792BFF19}" destId="{480CD6C5-E52F-4F19-A393-6A7B26635B90}" srcOrd="0" destOrd="0" presId="urn:microsoft.com/office/officeart/2005/8/layout/orgChart1"/>
    <dgm:cxn modelId="{6CF3B0BF-A2B8-4331-9EDF-E265B19E0544}" type="presParOf" srcId="{85F7709F-85A8-4D35-ABD4-2846792BFF19}" destId="{75D791AE-4C12-4708-9453-C9917DBFECAE}" srcOrd="1" destOrd="0" presId="urn:microsoft.com/office/officeart/2005/8/layout/orgChart1"/>
    <dgm:cxn modelId="{559B8EFB-7220-4E58-AE67-419DB25E4763}" type="presParOf" srcId="{3917A292-CEFE-4283-939D-2847DECCC654}" destId="{F8B04E2F-216A-476B-88B3-38150C3A4F99}" srcOrd="1" destOrd="0" presId="urn:microsoft.com/office/officeart/2005/8/layout/orgChart1"/>
    <dgm:cxn modelId="{07511E0F-D542-4923-9283-5C2653DB143C}" type="presParOf" srcId="{3917A292-CEFE-4283-939D-2847DECCC654}" destId="{EC46C207-9BA7-4870-9CFD-A134EE9EB3A8}" srcOrd="2" destOrd="0" presId="urn:microsoft.com/office/officeart/2005/8/layout/orgChart1"/>
    <dgm:cxn modelId="{6A755848-97F7-40AA-B927-ECE33F6E8A92}" type="presParOf" srcId="{4383BD12-E796-4340-B5A3-EDBBDF195D16}" destId="{A7E6401B-1412-46A9-9250-8AA4F0D4B1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D5707-A9D8-4B32-8A7F-FAD8CE82F589}">
      <dsp:nvSpPr>
        <dsp:cNvPr id="0" name=""/>
        <dsp:cNvSpPr/>
      </dsp:nvSpPr>
      <dsp:spPr>
        <a:xfrm>
          <a:off x="5276850" y="867773"/>
          <a:ext cx="3217355" cy="373146"/>
        </a:xfrm>
        <a:custGeom>
          <a:avLst/>
          <a:gdLst/>
          <a:ahLst/>
          <a:cxnLst/>
          <a:rect l="0" t="0" r="0" b="0"/>
          <a:pathLst>
            <a:path>
              <a:moveTo>
                <a:pt x="0" y="0"/>
              </a:moveTo>
              <a:lnTo>
                <a:pt x="0" y="191545"/>
              </a:lnTo>
              <a:lnTo>
                <a:pt x="3217355" y="191545"/>
              </a:lnTo>
              <a:lnTo>
                <a:pt x="3217355" y="37314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759004-41BE-4D1A-AC3B-D1D837D2288E}">
      <dsp:nvSpPr>
        <dsp:cNvPr id="0" name=""/>
        <dsp:cNvSpPr/>
      </dsp:nvSpPr>
      <dsp:spPr>
        <a:xfrm>
          <a:off x="1891963" y="867773"/>
          <a:ext cx="3384886" cy="366209"/>
        </a:xfrm>
        <a:custGeom>
          <a:avLst/>
          <a:gdLst/>
          <a:ahLst/>
          <a:cxnLst/>
          <a:rect l="0" t="0" r="0" b="0"/>
          <a:pathLst>
            <a:path>
              <a:moveTo>
                <a:pt x="3384886" y="0"/>
              </a:moveTo>
              <a:lnTo>
                <a:pt x="3384886" y="184608"/>
              </a:lnTo>
              <a:lnTo>
                <a:pt x="0" y="184608"/>
              </a:lnTo>
              <a:lnTo>
                <a:pt x="0" y="36620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78993C-49C4-481D-B3B3-197B3089008B}">
      <dsp:nvSpPr>
        <dsp:cNvPr id="0" name=""/>
        <dsp:cNvSpPr/>
      </dsp:nvSpPr>
      <dsp:spPr>
        <a:xfrm>
          <a:off x="4412083" y="3006"/>
          <a:ext cx="1729533" cy="86476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bg2"/>
              </a:solidFill>
            </a:rPr>
            <a:t>The Foundation Pillars</a:t>
          </a:r>
        </a:p>
      </dsp:txBody>
      <dsp:txXfrm>
        <a:off x="4412083" y="3006"/>
        <a:ext cx="1729533" cy="864766"/>
      </dsp:txXfrm>
    </dsp:sp>
    <dsp:sp modelId="{470F9F43-E995-4C43-A349-20C874B4746D}">
      <dsp:nvSpPr>
        <dsp:cNvPr id="0" name=""/>
        <dsp:cNvSpPr/>
      </dsp:nvSpPr>
      <dsp:spPr>
        <a:xfrm>
          <a:off x="0" y="1233983"/>
          <a:ext cx="3783926" cy="240297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br>
            <a:rPr lang="en-IN" sz="1900" kern="1200" dirty="0"/>
          </a:br>
          <a:endParaRPr lang="en-IN" sz="1900" kern="1200" dirty="0"/>
        </a:p>
      </dsp:txBody>
      <dsp:txXfrm>
        <a:off x="0" y="1233983"/>
        <a:ext cx="3783926" cy="2402979"/>
      </dsp:txXfrm>
    </dsp:sp>
    <dsp:sp modelId="{480CD6C5-E52F-4F19-A393-6A7B26635B90}">
      <dsp:nvSpPr>
        <dsp:cNvPr id="0" name=""/>
        <dsp:cNvSpPr/>
      </dsp:nvSpPr>
      <dsp:spPr>
        <a:xfrm>
          <a:off x="6434711" y="1240920"/>
          <a:ext cx="4118988" cy="235712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a:off x="6434711" y="1240920"/>
        <a:ext cx="4118988" cy="235712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96BAB-550A-4332-9E4B-807858DFB22E}" type="datetimeFigureOut">
              <a:rPr lang="en-IN" smtClean="0"/>
              <a:t>04-02-2024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5E4FB-A6F4-440D-B4BA-C2800E728BD3}" type="slidenum">
              <a:rPr lang="en-IN" smtClean="0"/>
              <a:t>‹#›</a:t>
            </a:fld>
            <a:endParaRPr lang="en-IN"/>
          </a:p>
        </p:txBody>
      </p:sp>
    </p:spTree>
    <p:extLst>
      <p:ext uri="{BB962C8B-B14F-4D97-AF65-F5344CB8AC3E}">
        <p14:creationId xmlns:p14="http://schemas.microsoft.com/office/powerpoint/2010/main" val="4228605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85E4FB-A6F4-440D-B4BA-C2800E728BD3}" type="slidenum">
              <a:rPr lang="en-IN" smtClean="0"/>
              <a:t>1</a:t>
            </a:fld>
            <a:endParaRPr lang="en-IN"/>
          </a:p>
        </p:txBody>
      </p:sp>
    </p:spTree>
    <p:extLst>
      <p:ext uri="{BB962C8B-B14F-4D97-AF65-F5344CB8AC3E}">
        <p14:creationId xmlns:p14="http://schemas.microsoft.com/office/powerpoint/2010/main" val="388484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85E4FB-A6F4-440D-B4BA-C2800E728BD3}" type="slidenum">
              <a:rPr lang="en-IN" smtClean="0"/>
              <a:t>6</a:t>
            </a:fld>
            <a:endParaRPr lang="en-IN"/>
          </a:p>
        </p:txBody>
      </p:sp>
    </p:spTree>
    <p:extLst>
      <p:ext uri="{BB962C8B-B14F-4D97-AF65-F5344CB8AC3E}">
        <p14:creationId xmlns:p14="http://schemas.microsoft.com/office/powerpoint/2010/main" val="2729846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684924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9108B6-48C5-48C0-A9AF-255AF19A4E38}" type="datetimeFigureOut">
              <a:rPr lang="en-US" smtClean="0"/>
              <a:t>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171586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71093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739108B6-48C5-48C0-A9AF-255AF19A4E38}" type="datetimeFigureOut">
              <a:rPr lang="en-US" smtClean="0"/>
              <a:t>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643785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9007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3259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240983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9108B6-48C5-48C0-A9AF-255AF19A4E38}" type="datetimeFigureOut">
              <a:rPr lang="en-US" smtClean="0"/>
              <a:t>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1168000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9108B6-48C5-48C0-A9AF-255AF19A4E38}" type="datetimeFigureOut">
              <a:rPr lang="en-US" smtClean="0"/>
              <a:t>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90270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9108B6-48C5-48C0-A9AF-255AF19A4E38}" type="datetimeFigureOut">
              <a:rPr lang="en-US" smtClean="0"/>
              <a:t>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739704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9108B6-48C5-48C0-A9AF-255AF19A4E38}" type="datetimeFigureOut">
              <a:rPr lang="en-US" smtClean="0"/>
              <a:t>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39454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108B6-48C5-48C0-A9AF-255AF19A4E38}" type="datetimeFigureOut">
              <a:rPr lang="en-US" smtClean="0"/>
              <a:t>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98952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9108B6-48C5-48C0-A9AF-255AF19A4E38}" type="datetimeFigureOut">
              <a:rPr lang="en-US" smtClean="0"/>
              <a:t>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309101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739108B6-48C5-48C0-A9AF-255AF19A4E38}" type="datetimeFigureOut">
              <a:rPr lang="en-US" smtClean="0"/>
              <a:t>2/4/2024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AFE4FF2-D491-4941-9E2D-2A51857E0FD2}" type="slidenum">
              <a:rPr lang="en-US" smtClean="0"/>
              <a:t>‹#›</a:t>
            </a:fld>
            <a:endParaRPr lang="en-US"/>
          </a:p>
        </p:txBody>
      </p:sp>
    </p:spTree>
    <p:extLst>
      <p:ext uri="{BB962C8B-B14F-4D97-AF65-F5344CB8AC3E}">
        <p14:creationId xmlns:p14="http://schemas.microsoft.com/office/powerpoint/2010/main" val="58692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39108B6-48C5-48C0-A9AF-255AF19A4E38}" type="datetimeFigureOut">
              <a:rPr lang="en-US" smtClean="0"/>
              <a:t>2/4/2024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AFE4FF2-D491-4941-9E2D-2A51857E0FD2}" type="slidenum">
              <a:rPr lang="en-US" smtClean="0"/>
              <a:t>‹#›</a:t>
            </a:fld>
            <a:endParaRPr lang="en-US"/>
          </a:p>
        </p:txBody>
      </p:sp>
    </p:spTree>
    <p:extLst>
      <p:ext uri="{BB962C8B-B14F-4D97-AF65-F5344CB8AC3E}">
        <p14:creationId xmlns:p14="http://schemas.microsoft.com/office/powerpoint/2010/main" val="829425886"/>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64E4-6925-A746-AC76-DC59AA099662}"/>
              </a:ext>
            </a:extLst>
          </p:cNvPr>
          <p:cNvSpPr>
            <a:spLocks noGrp="1"/>
          </p:cNvSpPr>
          <p:nvPr>
            <p:ph type="title"/>
          </p:nvPr>
        </p:nvSpPr>
        <p:spPr/>
        <p:txBody>
          <a:bodyPr>
            <a:normAutofit fontScale="90000"/>
          </a:bodyPr>
          <a:lstStyle/>
          <a:p>
            <a:pPr algn="ctr"/>
            <a:br>
              <a:rPr lang="en-US" sz="7200" b="1" dirty="0">
                <a:solidFill>
                  <a:schemeClr val="tx1">
                    <a:lumMod val="75000"/>
                    <a:lumOff val="25000"/>
                  </a:schemeClr>
                </a:solidFill>
              </a:rPr>
            </a:br>
            <a:br>
              <a:rPr lang="en-US" sz="7200" b="1" dirty="0">
                <a:solidFill>
                  <a:schemeClr val="tx1">
                    <a:lumMod val="75000"/>
                    <a:lumOff val="25000"/>
                  </a:schemeClr>
                </a:solidFill>
              </a:rPr>
            </a:br>
            <a:br>
              <a:rPr lang="en-US" sz="7200" b="1" dirty="0">
                <a:solidFill>
                  <a:schemeClr val="tx1">
                    <a:lumMod val="75000"/>
                    <a:lumOff val="25000"/>
                  </a:schemeClr>
                </a:solidFill>
              </a:rPr>
            </a:br>
            <a:br>
              <a:rPr lang="en-US" sz="5300" b="1" dirty="0">
                <a:solidFill>
                  <a:schemeClr val="tx1">
                    <a:lumMod val="75000"/>
                    <a:lumOff val="25000"/>
                  </a:schemeClr>
                </a:solidFill>
              </a:rPr>
            </a:br>
            <a:r>
              <a:rPr lang="en-US" sz="5300" b="1" dirty="0">
                <a:solidFill>
                  <a:schemeClr val="bg1"/>
                </a:solidFill>
              </a:rPr>
              <a:t>Implementation of Blockchain in IoT</a:t>
            </a:r>
          </a:p>
        </p:txBody>
      </p:sp>
      <p:sp>
        <p:nvSpPr>
          <p:cNvPr id="3" name="Subtitle 2">
            <a:extLst>
              <a:ext uri="{FF2B5EF4-FFF2-40B4-BE49-F238E27FC236}">
                <a16:creationId xmlns:a16="http://schemas.microsoft.com/office/drawing/2014/main" id="{1EB739D2-4854-F4E9-5107-337FDC69964C}"/>
              </a:ext>
            </a:extLst>
          </p:cNvPr>
          <p:cNvSpPr>
            <a:spLocks noGrp="1"/>
          </p:cNvSpPr>
          <p:nvPr>
            <p:ph type="subTitle" idx="4294967295"/>
          </p:nvPr>
        </p:nvSpPr>
        <p:spPr>
          <a:xfrm>
            <a:off x="0" y="2803525"/>
            <a:ext cx="11141075" cy="608013"/>
          </a:xfrm>
        </p:spPr>
        <p:txBody>
          <a:bodyPr>
            <a:noAutofit/>
          </a:bodyPr>
          <a:lstStyle/>
          <a:p>
            <a:pPr marL="1471400" lvl="8" indent="0" algn="ctr">
              <a:buNone/>
            </a:pPr>
            <a:endParaRPr lang="en-US" sz="2200" spc="300" dirty="0">
              <a:effectLst>
                <a:glow rad="38100">
                  <a:schemeClr val="bg1">
                    <a:lumMod val="50000"/>
                    <a:lumOff val="50000"/>
                    <a:alpha val="20000"/>
                  </a:schemeClr>
                </a:glow>
              </a:effectLst>
              <a:latin typeface="+mj-lt"/>
            </a:endParaRPr>
          </a:p>
          <a:p>
            <a:pPr marL="1471400" lvl="8" indent="0" algn="ctr">
              <a:buNone/>
            </a:pPr>
            <a:endParaRPr lang="en-US" sz="2200" dirty="0">
              <a:latin typeface="+mj-lt"/>
            </a:endParaRPr>
          </a:p>
          <a:p>
            <a:pPr marL="1471400" lvl="8" indent="0" algn="ctr">
              <a:buNone/>
            </a:pPr>
            <a:endParaRPr lang="en-US" sz="2200" dirty="0">
              <a:latin typeface="+mj-lt"/>
            </a:endParaRPr>
          </a:p>
          <a:p>
            <a:pPr marL="1471400" lvl="8" indent="0">
              <a:buNone/>
            </a:pPr>
            <a:endParaRPr lang="en-US" sz="2200" dirty="0">
              <a:latin typeface="+mj-lt"/>
            </a:endParaRPr>
          </a:p>
        </p:txBody>
      </p:sp>
      <p:sp>
        <p:nvSpPr>
          <p:cNvPr id="4" name="TextBox 3">
            <a:extLst>
              <a:ext uri="{FF2B5EF4-FFF2-40B4-BE49-F238E27FC236}">
                <a16:creationId xmlns:a16="http://schemas.microsoft.com/office/drawing/2014/main" id="{CBD8F92F-0708-7B37-0557-0B836C4D5D94}"/>
              </a:ext>
            </a:extLst>
          </p:cNvPr>
          <p:cNvSpPr txBox="1"/>
          <p:nvPr/>
        </p:nvSpPr>
        <p:spPr>
          <a:xfrm>
            <a:off x="2020480" y="2931736"/>
            <a:ext cx="10171520" cy="3170099"/>
          </a:xfrm>
          <a:prstGeom prst="rect">
            <a:avLst/>
          </a:prstGeom>
          <a:noFill/>
        </p:spPr>
        <p:txBody>
          <a:bodyPr wrap="square" rtlCol="0">
            <a:spAutoFit/>
          </a:bodyPr>
          <a:lstStyle/>
          <a:p>
            <a:r>
              <a:rPr lang="en-IN" sz="4000" dirty="0">
                <a:latin typeface="Cascadia Code" panose="020B0609020000020004" pitchFamily="49" charset="0"/>
                <a:ea typeface="Cascadia Code" panose="020B0609020000020004" pitchFamily="49" charset="0"/>
                <a:cs typeface="Cascadia Code" panose="020B0609020000020004" pitchFamily="49" charset="0"/>
              </a:rPr>
              <a:t>					PRESENTED BY</a:t>
            </a:r>
          </a:p>
          <a:p>
            <a:endParaRPr lang="en-IN" sz="4000" dirty="0">
              <a:latin typeface="Cascadia Code" panose="020B0609020000020004" pitchFamily="49" charset="0"/>
              <a:ea typeface="Cascadia Code" panose="020B0609020000020004" pitchFamily="49" charset="0"/>
              <a:cs typeface="Cascadia Code" panose="020B0609020000020004" pitchFamily="49" charset="0"/>
            </a:endParaRPr>
          </a:p>
          <a:p>
            <a:endParaRPr lang="en-IN" sz="4000" dirty="0">
              <a:latin typeface="Cascadia Code" panose="020B0609020000020004" pitchFamily="49" charset="0"/>
              <a:ea typeface="Cascadia Code" panose="020B0609020000020004" pitchFamily="49" charset="0"/>
              <a:cs typeface="Cascadia Code" panose="020B0609020000020004" pitchFamily="49" charset="0"/>
            </a:endParaRPr>
          </a:p>
          <a:p>
            <a:r>
              <a:rPr lang="en-IN" sz="4000" dirty="0">
                <a:latin typeface="Cascadia Code" panose="020B0609020000020004" pitchFamily="49" charset="0"/>
                <a:ea typeface="Cascadia Code" panose="020B0609020000020004" pitchFamily="49" charset="0"/>
                <a:cs typeface="Cascadia Code" panose="020B0609020000020004" pitchFamily="49" charset="0"/>
              </a:rPr>
              <a:t>			RITWIK RANJAN PATHAK</a:t>
            </a:r>
          </a:p>
          <a:p>
            <a:endParaRPr lang="en-IN" sz="4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8640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535DB2C-42E2-712C-9FD3-6BF988E79DA1}"/>
              </a:ext>
            </a:extLst>
          </p:cNvPr>
          <p:cNvSpPr txBox="1">
            <a:spLocks/>
          </p:cNvSpPr>
          <p:nvPr/>
        </p:nvSpPr>
        <p:spPr>
          <a:xfrm>
            <a:off x="424206" y="207398"/>
            <a:ext cx="10754098" cy="613065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50000"/>
              </a:lnSpc>
              <a:spcBef>
                <a:spcPts val="600"/>
              </a:spcBef>
              <a:buNone/>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endParaRPr lang="en-IN" sz="1800" b="1"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r>
              <a:rPr lang="en-IN" sz="1800" b="1" kern="100" dirty="0">
                <a:latin typeface="Calibri" panose="020F0502020204030204" pitchFamily="34" charset="0"/>
                <a:ea typeface="Calibri" panose="020F0502020204030204" pitchFamily="34" charset="0"/>
                <a:cs typeface="Times New Roman" panose="02020603050405020304" pitchFamily="18" charset="0"/>
              </a:rPr>
              <a:t>		                                                                 </a:t>
            </a:r>
            <a:endParaRPr lang="en-IN" kern="100" dirty="0">
              <a:latin typeface="Calibri" panose="020F0502020204030204" pitchFamily="34" charset="0"/>
              <a:ea typeface="Calibri" panose="020F0502020204030204" pitchFamily="34" charset="0"/>
              <a:cs typeface="Gautami" panose="020B0502040204020203" pitchFamily="34" charset="0"/>
            </a:endParaRPr>
          </a:p>
          <a:p>
            <a:pPr marL="342900" indent="-342900" algn="just">
              <a:lnSpc>
                <a:spcPct val="150000"/>
              </a:lnSpc>
              <a:spcBef>
                <a:spcPts val="600"/>
              </a:spcBef>
              <a:buFont typeface="Symbol" panose="05050102010706020507" pitchFamily="18" charset="2"/>
              <a:buChar char=""/>
            </a:pPr>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lvl="8"/>
            <a:endParaRPr lang="en-IN" dirty="0"/>
          </a:p>
        </p:txBody>
      </p:sp>
      <p:pic>
        <p:nvPicPr>
          <p:cNvPr id="2" name="Picture 1">
            <a:extLst>
              <a:ext uri="{FF2B5EF4-FFF2-40B4-BE49-F238E27FC236}">
                <a16:creationId xmlns:a16="http://schemas.microsoft.com/office/drawing/2014/main" id="{06294615-088E-7D82-C130-822270A3ED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487930" y="1774362"/>
            <a:ext cx="2993180" cy="5528015"/>
          </a:xfrm>
          <a:prstGeom prst="rect">
            <a:avLst/>
          </a:prstGeom>
        </p:spPr>
      </p:pic>
      <p:pic>
        <p:nvPicPr>
          <p:cNvPr id="4" name="Picture 3">
            <a:extLst>
              <a:ext uri="{FF2B5EF4-FFF2-40B4-BE49-F238E27FC236}">
                <a16:creationId xmlns:a16="http://schemas.microsoft.com/office/drawing/2014/main" id="{979BE464-AB7C-1DF2-9D5D-7B38808C2AFE}"/>
              </a:ext>
            </a:extLst>
          </p:cNvPr>
          <p:cNvPicPr>
            <a:picLocks noChangeAspect="1"/>
          </p:cNvPicPr>
          <p:nvPr/>
        </p:nvPicPr>
        <p:blipFill>
          <a:blip r:embed="rId3"/>
          <a:stretch>
            <a:fillRect/>
          </a:stretch>
        </p:blipFill>
        <p:spPr>
          <a:xfrm>
            <a:off x="6443475" y="2972597"/>
            <a:ext cx="5029626" cy="3438215"/>
          </a:xfrm>
          <a:prstGeom prst="rect">
            <a:avLst/>
          </a:prstGeom>
        </p:spPr>
      </p:pic>
      <p:sp>
        <p:nvSpPr>
          <p:cNvPr id="3" name="Title 2">
            <a:extLst>
              <a:ext uri="{FF2B5EF4-FFF2-40B4-BE49-F238E27FC236}">
                <a16:creationId xmlns:a16="http://schemas.microsoft.com/office/drawing/2014/main" id="{5575A37D-8845-1057-C125-DF947660950B}"/>
              </a:ext>
            </a:extLst>
          </p:cNvPr>
          <p:cNvSpPr>
            <a:spLocks noGrp="1"/>
          </p:cNvSpPr>
          <p:nvPr>
            <p:ph type="title"/>
          </p:nvPr>
        </p:nvSpPr>
        <p:spPr/>
        <p:txBody>
          <a:bodyPr/>
          <a:lstStyle/>
          <a:p>
            <a:r>
              <a:rPr lang="en-IN" dirty="0"/>
              <a:t>Pulse Width Modulation LED Control</a:t>
            </a:r>
          </a:p>
        </p:txBody>
      </p:sp>
      <p:sp>
        <p:nvSpPr>
          <p:cNvPr id="10" name="Text Placeholder 9">
            <a:extLst>
              <a:ext uri="{FF2B5EF4-FFF2-40B4-BE49-F238E27FC236}">
                <a16:creationId xmlns:a16="http://schemas.microsoft.com/office/drawing/2014/main" id="{97BC7689-7C9E-2470-59FF-BBB8199ACB06}"/>
              </a:ext>
            </a:extLst>
          </p:cNvPr>
          <p:cNvSpPr>
            <a:spLocks noGrp="1"/>
          </p:cNvSpPr>
          <p:nvPr>
            <p:ph type="body" idx="1"/>
          </p:nvPr>
        </p:nvSpPr>
        <p:spPr/>
        <p:txBody>
          <a:bodyPr/>
          <a:lstStyle/>
          <a:p>
            <a:r>
              <a:rPr lang="en-IN" dirty="0"/>
              <a:t>THE SENSOR SETUP</a:t>
            </a:r>
          </a:p>
        </p:txBody>
      </p:sp>
      <p:sp>
        <p:nvSpPr>
          <p:cNvPr id="12" name="Text Placeholder 11">
            <a:extLst>
              <a:ext uri="{FF2B5EF4-FFF2-40B4-BE49-F238E27FC236}">
                <a16:creationId xmlns:a16="http://schemas.microsoft.com/office/drawing/2014/main" id="{3AAA8280-982E-8178-A4CF-419C16A222AE}"/>
              </a:ext>
            </a:extLst>
          </p:cNvPr>
          <p:cNvSpPr>
            <a:spLocks noGrp="1"/>
          </p:cNvSpPr>
          <p:nvPr>
            <p:ph type="body" sz="quarter" idx="3"/>
          </p:nvPr>
        </p:nvSpPr>
        <p:spPr/>
        <p:txBody>
          <a:bodyPr/>
          <a:lstStyle/>
          <a:p>
            <a:r>
              <a:rPr lang="en-IN" dirty="0"/>
              <a:t>PYTHON CODE</a:t>
            </a:r>
          </a:p>
        </p:txBody>
      </p:sp>
    </p:spTree>
    <p:extLst>
      <p:ext uri="{BB962C8B-B14F-4D97-AF65-F5344CB8AC3E}">
        <p14:creationId xmlns:p14="http://schemas.microsoft.com/office/powerpoint/2010/main" val="4220237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535DB2C-42E2-712C-9FD3-6BF988E79DA1}"/>
              </a:ext>
            </a:extLst>
          </p:cNvPr>
          <p:cNvSpPr txBox="1">
            <a:spLocks/>
          </p:cNvSpPr>
          <p:nvPr/>
        </p:nvSpPr>
        <p:spPr>
          <a:xfrm>
            <a:off x="424206" y="207398"/>
            <a:ext cx="10754098" cy="613065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50000"/>
              </a:lnSpc>
              <a:spcBef>
                <a:spcPts val="600"/>
              </a:spcBef>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latin typeface="Calibri" panose="020F0502020204030204" pitchFamily="34" charset="0"/>
                <a:ea typeface="Calibri" panose="020F0502020204030204" pitchFamily="34" charset="0"/>
                <a:cs typeface="Times New Roman" panose="02020603050405020304" pitchFamily="18" charset="0"/>
              </a:rPr>
              <a:t> 					</a:t>
            </a:r>
            <a:endParaRPr lang="en-IN" kern="100" dirty="0">
              <a:latin typeface="Calibri" panose="020F0502020204030204" pitchFamily="34" charset="0"/>
              <a:ea typeface="Calibri" panose="020F0502020204030204" pitchFamily="34" charset="0"/>
              <a:cs typeface="Gautami" panose="020B0502040204020203" pitchFamily="34" charset="0"/>
            </a:endParaRPr>
          </a:p>
          <a:p>
            <a:pPr marL="342900" indent="-342900" algn="just">
              <a:lnSpc>
                <a:spcPct val="150000"/>
              </a:lnSpc>
              <a:spcBef>
                <a:spcPts val="600"/>
              </a:spcBef>
              <a:buFont typeface="Symbol" panose="05050102010706020507" pitchFamily="18" charset="2"/>
              <a:buChar char=""/>
            </a:pPr>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lvl="8"/>
            <a:endParaRPr lang="en-IN" dirty="0"/>
          </a:p>
        </p:txBody>
      </p:sp>
      <p:pic>
        <p:nvPicPr>
          <p:cNvPr id="3" name="Picture 2">
            <a:extLst>
              <a:ext uri="{FF2B5EF4-FFF2-40B4-BE49-F238E27FC236}">
                <a16:creationId xmlns:a16="http://schemas.microsoft.com/office/drawing/2014/main" id="{FEB22212-3908-01FD-358A-396F6FEDBA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9787" y="3529107"/>
            <a:ext cx="2488565" cy="2774950"/>
          </a:xfrm>
          <a:prstGeom prst="rect">
            <a:avLst/>
          </a:prstGeom>
        </p:spPr>
      </p:pic>
      <p:pic>
        <p:nvPicPr>
          <p:cNvPr id="4" name="Picture 3">
            <a:extLst>
              <a:ext uri="{FF2B5EF4-FFF2-40B4-BE49-F238E27FC236}">
                <a16:creationId xmlns:a16="http://schemas.microsoft.com/office/drawing/2014/main" id="{C589D1CB-3095-9DEA-1E10-856185663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164" y="3429000"/>
            <a:ext cx="4122265" cy="2875057"/>
          </a:xfrm>
          <a:prstGeom prst="rect">
            <a:avLst/>
          </a:prstGeom>
        </p:spPr>
      </p:pic>
      <p:pic>
        <p:nvPicPr>
          <p:cNvPr id="8" name="Picture 7">
            <a:extLst>
              <a:ext uri="{FF2B5EF4-FFF2-40B4-BE49-F238E27FC236}">
                <a16:creationId xmlns:a16="http://schemas.microsoft.com/office/drawing/2014/main" id="{81CDE42C-4233-BBC0-E562-AE33B9D92D1E}"/>
              </a:ext>
            </a:extLst>
          </p:cNvPr>
          <p:cNvPicPr>
            <a:picLocks noChangeAspect="1"/>
          </p:cNvPicPr>
          <p:nvPr/>
        </p:nvPicPr>
        <p:blipFill>
          <a:blip r:embed="rId4"/>
          <a:stretch>
            <a:fillRect/>
          </a:stretch>
        </p:blipFill>
        <p:spPr>
          <a:xfrm>
            <a:off x="6187415" y="2900438"/>
            <a:ext cx="5436637" cy="3677400"/>
          </a:xfrm>
          <a:prstGeom prst="rect">
            <a:avLst/>
          </a:prstGeom>
        </p:spPr>
      </p:pic>
      <p:sp>
        <p:nvSpPr>
          <p:cNvPr id="2" name="Title 1">
            <a:extLst>
              <a:ext uri="{FF2B5EF4-FFF2-40B4-BE49-F238E27FC236}">
                <a16:creationId xmlns:a16="http://schemas.microsoft.com/office/drawing/2014/main" id="{8E0646AC-6C0E-1ECD-EA3C-872C4FFA3435}"/>
              </a:ext>
            </a:extLst>
          </p:cNvPr>
          <p:cNvSpPr>
            <a:spLocks noGrp="1"/>
          </p:cNvSpPr>
          <p:nvPr>
            <p:ph type="title"/>
          </p:nvPr>
        </p:nvSpPr>
        <p:spPr/>
        <p:txBody>
          <a:bodyPr/>
          <a:lstStyle/>
          <a:p>
            <a:r>
              <a:rPr lang="en-IN" dirty="0"/>
              <a:t>IR SENSOR</a:t>
            </a:r>
          </a:p>
        </p:txBody>
      </p:sp>
      <p:sp>
        <p:nvSpPr>
          <p:cNvPr id="6" name="Text Placeholder 5">
            <a:extLst>
              <a:ext uri="{FF2B5EF4-FFF2-40B4-BE49-F238E27FC236}">
                <a16:creationId xmlns:a16="http://schemas.microsoft.com/office/drawing/2014/main" id="{5E430F61-EB24-F72D-BFB6-69ACB0E6719B}"/>
              </a:ext>
            </a:extLst>
          </p:cNvPr>
          <p:cNvSpPr>
            <a:spLocks noGrp="1"/>
          </p:cNvSpPr>
          <p:nvPr>
            <p:ph type="body" idx="1"/>
          </p:nvPr>
        </p:nvSpPr>
        <p:spPr/>
        <p:txBody>
          <a:bodyPr/>
          <a:lstStyle/>
          <a:p>
            <a:r>
              <a:rPr lang="en-IN" dirty="0"/>
              <a:t>THE SENSOR SETUP</a:t>
            </a:r>
          </a:p>
        </p:txBody>
      </p:sp>
      <p:sp>
        <p:nvSpPr>
          <p:cNvPr id="9" name="Text Placeholder 8">
            <a:extLst>
              <a:ext uri="{FF2B5EF4-FFF2-40B4-BE49-F238E27FC236}">
                <a16:creationId xmlns:a16="http://schemas.microsoft.com/office/drawing/2014/main" id="{6D6D3922-4D94-D462-2D0E-61A65DE5BED1}"/>
              </a:ext>
            </a:extLst>
          </p:cNvPr>
          <p:cNvSpPr>
            <a:spLocks noGrp="1"/>
          </p:cNvSpPr>
          <p:nvPr>
            <p:ph type="body" sz="quarter" idx="3"/>
          </p:nvPr>
        </p:nvSpPr>
        <p:spPr/>
        <p:txBody>
          <a:bodyPr/>
          <a:lstStyle/>
          <a:p>
            <a:r>
              <a:rPr lang="en-IN" dirty="0"/>
              <a:t>PYTHON CODE</a:t>
            </a:r>
          </a:p>
        </p:txBody>
      </p:sp>
    </p:spTree>
    <p:extLst>
      <p:ext uri="{BB962C8B-B14F-4D97-AF65-F5344CB8AC3E}">
        <p14:creationId xmlns:p14="http://schemas.microsoft.com/office/powerpoint/2010/main" val="290435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34BCC-51B2-38C3-79BF-0AD081AB7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1329" y="3448255"/>
            <a:ext cx="2372360" cy="2704465"/>
          </a:xfrm>
          <a:prstGeom prst="rect">
            <a:avLst/>
          </a:prstGeom>
        </p:spPr>
      </p:pic>
      <p:pic>
        <p:nvPicPr>
          <p:cNvPr id="7" name="Picture 6">
            <a:extLst>
              <a:ext uri="{FF2B5EF4-FFF2-40B4-BE49-F238E27FC236}">
                <a16:creationId xmlns:a16="http://schemas.microsoft.com/office/drawing/2014/main" id="{5D9910AA-B541-48D1-663F-7C326000E553}"/>
              </a:ext>
            </a:extLst>
          </p:cNvPr>
          <p:cNvPicPr>
            <a:picLocks noChangeAspect="1"/>
          </p:cNvPicPr>
          <p:nvPr/>
        </p:nvPicPr>
        <p:blipFill>
          <a:blip r:embed="rId3"/>
          <a:stretch>
            <a:fillRect/>
          </a:stretch>
        </p:blipFill>
        <p:spPr>
          <a:xfrm>
            <a:off x="5286132" y="3217467"/>
            <a:ext cx="6703998" cy="3226802"/>
          </a:xfrm>
          <a:prstGeom prst="rect">
            <a:avLst/>
          </a:prstGeom>
        </p:spPr>
      </p:pic>
      <p:pic>
        <p:nvPicPr>
          <p:cNvPr id="13" name="Picture 12">
            <a:extLst>
              <a:ext uri="{FF2B5EF4-FFF2-40B4-BE49-F238E27FC236}">
                <a16:creationId xmlns:a16="http://schemas.microsoft.com/office/drawing/2014/main" id="{B1D7AF7E-2F8E-E76D-961D-42F63C25656A}"/>
              </a:ext>
            </a:extLst>
          </p:cNvPr>
          <p:cNvPicPr>
            <a:picLocks noChangeAspect="1"/>
          </p:cNvPicPr>
          <p:nvPr/>
        </p:nvPicPr>
        <p:blipFill>
          <a:blip r:embed="rId4"/>
          <a:stretch>
            <a:fillRect/>
          </a:stretch>
        </p:blipFill>
        <p:spPr>
          <a:xfrm>
            <a:off x="190377" y="3172408"/>
            <a:ext cx="4298623" cy="3010693"/>
          </a:xfrm>
          <a:prstGeom prst="rect">
            <a:avLst/>
          </a:prstGeom>
        </p:spPr>
      </p:pic>
      <p:sp>
        <p:nvSpPr>
          <p:cNvPr id="3" name="Title 2">
            <a:extLst>
              <a:ext uri="{FF2B5EF4-FFF2-40B4-BE49-F238E27FC236}">
                <a16:creationId xmlns:a16="http://schemas.microsoft.com/office/drawing/2014/main" id="{C38DD434-63E1-78E9-57D4-17C66B683127}"/>
              </a:ext>
            </a:extLst>
          </p:cNvPr>
          <p:cNvSpPr>
            <a:spLocks noGrp="1"/>
          </p:cNvSpPr>
          <p:nvPr>
            <p:ph type="title"/>
          </p:nvPr>
        </p:nvSpPr>
        <p:spPr/>
        <p:txBody>
          <a:bodyPr/>
          <a:lstStyle/>
          <a:p>
            <a:r>
              <a:rPr lang="en-IN" dirty="0"/>
              <a:t>TEMPERATURE AND HUMIIDITY SENSOR</a:t>
            </a:r>
          </a:p>
        </p:txBody>
      </p:sp>
      <p:sp>
        <p:nvSpPr>
          <p:cNvPr id="4" name="Text Placeholder 3">
            <a:extLst>
              <a:ext uri="{FF2B5EF4-FFF2-40B4-BE49-F238E27FC236}">
                <a16:creationId xmlns:a16="http://schemas.microsoft.com/office/drawing/2014/main" id="{0590AD10-70CE-3568-DF95-F62C2E464185}"/>
              </a:ext>
            </a:extLst>
          </p:cNvPr>
          <p:cNvSpPr>
            <a:spLocks noGrp="1"/>
          </p:cNvSpPr>
          <p:nvPr>
            <p:ph type="body" idx="1"/>
          </p:nvPr>
        </p:nvSpPr>
        <p:spPr/>
        <p:txBody>
          <a:bodyPr/>
          <a:lstStyle/>
          <a:p>
            <a:r>
              <a:rPr lang="en-IN" dirty="0"/>
              <a:t>SENSOR SETUP</a:t>
            </a:r>
          </a:p>
        </p:txBody>
      </p:sp>
      <p:sp>
        <p:nvSpPr>
          <p:cNvPr id="8" name="Text Placeholder 7">
            <a:extLst>
              <a:ext uri="{FF2B5EF4-FFF2-40B4-BE49-F238E27FC236}">
                <a16:creationId xmlns:a16="http://schemas.microsoft.com/office/drawing/2014/main" id="{805C6614-04A8-D68C-2C45-07650EABA088}"/>
              </a:ext>
            </a:extLst>
          </p:cNvPr>
          <p:cNvSpPr>
            <a:spLocks noGrp="1"/>
          </p:cNvSpPr>
          <p:nvPr>
            <p:ph type="body" sz="quarter" idx="3"/>
          </p:nvPr>
        </p:nvSpPr>
        <p:spPr/>
        <p:txBody>
          <a:bodyPr/>
          <a:lstStyle/>
          <a:p>
            <a:r>
              <a:rPr lang="en-IN" dirty="0"/>
              <a:t>PYTHON CODE</a:t>
            </a:r>
          </a:p>
        </p:txBody>
      </p:sp>
    </p:spTree>
    <p:extLst>
      <p:ext uri="{BB962C8B-B14F-4D97-AF65-F5344CB8AC3E}">
        <p14:creationId xmlns:p14="http://schemas.microsoft.com/office/powerpoint/2010/main" val="121300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787727223">
            <a:extLst>
              <a:ext uri="{FF2B5EF4-FFF2-40B4-BE49-F238E27FC236}">
                <a16:creationId xmlns:a16="http://schemas.microsoft.com/office/drawing/2014/main" id="{73E421AC-D05F-64A3-10FB-18AB7BED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408" y="2254277"/>
            <a:ext cx="3928139" cy="21497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04286170">
            <a:extLst>
              <a:ext uri="{FF2B5EF4-FFF2-40B4-BE49-F238E27FC236}">
                <a16:creationId xmlns:a16="http://schemas.microsoft.com/office/drawing/2014/main" id="{13C3188D-12D3-ED6B-34AB-C8D64D45C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408" y="4514541"/>
            <a:ext cx="3928139" cy="214977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4E8ACCF-8657-2D3E-0CE1-B571680A2506}"/>
              </a:ext>
            </a:extLst>
          </p:cNvPr>
          <p:cNvSpPr>
            <a:spLocks noGrp="1"/>
          </p:cNvSpPr>
          <p:nvPr>
            <p:ph type="title"/>
          </p:nvPr>
        </p:nvSpPr>
        <p:spPr/>
        <p:txBody>
          <a:bodyPr anchor="ctr"/>
          <a:lstStyle/>
          <a:p>
            <a:r>
              <a:rPr lang="en-IN" sz="2800" dirty="0"/>
              <a:t>IMPLEMENTATION OF BLOCKCHAIN</a:t>
            </a:r>
          </a:p>
        </p:txBody>
      </p:sp>
      <p:sp>
        <p:nvSpPr>
          <p:cNvPr id="7" name="Content Placeholder 6">
            <a:extLst>
              <a:ext uri="{FF2B5EF4-FFF2-40B4-BE49-F238E27FC236}">
                <a16:creationId xmlns:a16="http://schemas.microsoft.com/office/drawing/2014/main" id="{B362CBE0-1472-1102-3A8C-458A56F50139}"/>
              </a:ext>
            </a:extLst>
          </p:cNvPr>
          <p:cNvSpPr>
            <a:spLocks noGrp="1"/>
          </p:cNvSpPr>
          <p:nvPr>
            <p:ph idx="1"/>
          </p:nvPr>
        </p:nvSpPr>
        <p:spPr>
          <a:xfrm>
            <a:off x="6027575" y="446088"/>
            <a:ext cx="5747657" cy="5414963"/>
          </a:xfrm>
        </p:spPr>
        <p:txBody>
          <a:bodyPr/>
          <a:lstStyle/>
          <a:p>
            <a:pPr>
              <a:buFont typeface="Wingdings" panose="05000000000000000000" pitchFamily="2" charset="2"/>
              <a:buChar char="§"/>
            </a:pPr>
            <a:r>
              <a:rPr lang="en-US" altLang="en-US" dirty="0"/>
              <a:t>At core level, this code creates a basic implementation of a blockchain using Python. </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r>
              <a:rPr lang="en-US" altLang="en-US" dirty="0"/>
              <a:t>We are using sha256 hashing algorithm for creating the hash. The first block called the ‘Genesis Block' is made automatically and it has no previous hash. </a:t>
            </a:r>
          </a:p>
          <a:p>
            <a:pPr>
              <a:buFont typeface="Wingdings" panose="05000000000000000000" pitchFamily="2" charset="2"/>
              <a:buChar char="§"/>
            </a:pPr>
            <a:endParaRPr lang="en-US" altLang="en-US" dirty="0"/>
          </a:p>
          <a:p>
            <a:pPr>
              <a:buFont typeface="Wingdings" panose="05000000000000000000" pitchFamily="2" charset="2"/>
              <a:buChar char="§"/>
            </a:pPr>
            <a:r>
              <a:rPr lang="en-US" altLang="en-US" dirty="0"/>
              <a:t>All other blocks are added to the chain by mining process and two blocks are linked by including the hash of the previous block in the current block.</a:t>
            </a:r>
          </a:p>
          <a:p>
            <a:endParaRPr lang="en-IN" dirty="0"/>
          </a:p>
        </p:txBody>
      </p:sp>
      <p:sp>
        <p:nvSpPr>
          <p:cNvPr id="13" name="TextBox 12">
            <a:extLst>
              <a:ext uri="{FF2B5EF4-FFF2-40B4-BE49-F238E27FC236}">
                <a16:creationId xmlns:a16="http://schemas.microsoft.com/office/drawing/2014/main" id="{3496CC38-4744-FBB2-E771-BCBB367FBC11}"/>
              </a:ext>
            </a:extLst>
          </p:cNvPr>
          <p:cNvSpPr txBox="1"/>
          <p:nvPr/>
        </p:nvSpPr>
        <p:spPr>
          <a:xfrm>
            <a:off x="5122505" y="6227246"/>
            <a:ext cx="4590661" cy="369332"/>
          </a:xfrm>
          <a:prstGeom prst="rect">
            <a:avLst/>
          </a:prstGeom>
          <a:noFill/>
        </p:spPr>
        <p:txBody>
          <a:bodyPr wrap="square" rtlCol="0">
            <a:spAutoFit/>
          </a:bodyPr>
          <a:lstStyle/>
          <a:p>
            <a:r>
              <a:rPr lang="en-IN" b="1" dirty="0"/>
              <a:t>Fig 4</a:t>
            </a:r>
            <a:r>
              <a:rPr lang="en-IN" dirty="0"/>
              <a:t>: WORKING OF BLOCKCHAIN</a:t>
            </a:r>
          </a:p>
        </p:txBody>
      </p:sp>
    </p:spTree>
    <p:extLst>
      <p:ext uri="{BB962C8B-B14F-4D97-AF65-F5344CB8AC3E}">
        <p14:creationId xmlns:p14="http://schemas.microsoft.com/office/powerpoint/2010/main" val="22749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3D8C-F5CF-1889-301D-7A5436672EA5}"/>
              </a:ext>
            </a:extLst>
          </p:cNvPr>
          <p:cNvSpPr>
            <a:spLocks noGrp="1"/>
          </p:cNvSpPr>
          <p:nvPr>
            <p:ph type="title"/>
          </p:nvPr>
        </p:nvSpPr>
        <p:spPr/>
        <p:txBody>
          <a:bodyPr anchor="ctr"/>
          <a:lstStyle/>
          <a:p>
            <a:r>
              <a:rPr lang="en-IN" sz="2800" dirty="0"/>
              <a:t>IMPLEMENTATION OF BLOCKCHAIN</a:t>
            </a:r>
          </a:p>
        </p:txBody>
      </p:sp>
      <p:sp>
        <p:nvSpPr>
          <p:cNvPr id="3" name="Content Placeholder 2">
            <a:extLst>
              <a:ext uri="{FF2B5EF4-FFF2-40B4-BE49-F238E27FC236}">
                <a16:creationId xmlns:a16="http://schemas.microsoft.com/office/drawing/2014/main" id="{FEF920C2-AD3B-5404-094C-935E4F0C9770}"/>
              </a:ext>
            </a:extLst>
          </p:cNvPr>
          <p:cNvSpPr>
            <a:spLocks noGrp="1"/>
          </p:cNvSpPr>
          <p:nvPr>
            <p:ph idx="1"/>
          </p:nvPr>
        </p:nvSpPr>
        <p:spPr>
          <a:xfrm>
            <a:off x="5738327" y="446088"/>
            <a:ext cx="6113361" cy="5414963"/>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R="0" lvl="0" fontAlgn="base">
              <a:lnSpc>
                <a:spcPct val="100000"/>
              </a:lnSpc>
              <a:buSzTx/>
              <a:buFont typeface="Wingdings" panose="05000000000000000000" pitchFamily="2" charset="2"/>
              <a:buChar char="§"/>
              <a:tabLst/>
            </a:pPr>
            <a:r>
              <a:rPr lang="en-US" altLang="en-US" dirty="0"/>
              <a:t>Proof-of-work algorithm is used to calculate a valid proof for the new block, based on the previous block's proof, the current index, and the new block's data.</a:t>
            </a:r>
          </a:p>
          <a:p>
            <a:pPr marR="0" lvl="0" fontAlgn="base">
              <a:lnSpc>
                <a:spcPct val="100000"/>
              </a:lnSpc>
              <a:buSzTx/>
              <a:buFont typeface="Wingdings" panose="05000000000000000000" pitchFamily="2" charset="2"/>
              <a:buChar char="§"/>
              <a:tabLst/>
            </a:pPr>
            <a:endParaRPr lang="en-US" altLang="en-US" dirty="0"/>
          </a:p>
          <a:p>
            <a:pPr marR="0" lvl="0" fontAlgn="base">
              <a:lnSpc>
                <a:spcPct val="100000"/>
              </a:lnSpc>
              <a:buSzTx/>
              <a:buFont typeface="Wingdings" panose="05000000000000000000" pitchFamily="2" charset="2"/>
              <a:buChar char="§"/>
              <a:tabLst/>
            </a:pPr>
            <a:r>
              <a:rPr lang="en-US" altLang="en-US" dirty="0"/>
              <a:t>We have used method that checks the integrity of the chain by iterating over all blocks in the chain, verifying that the previous hash of the current block matches the hash of its previous block, and that the hash of the current </a:t>
            </a:r>
            <a:endParaRPr lang="en-IN" dirty="0"/>
          </a:p>
        </p:txBody>
      </p:sp>
      <p:pic>
        <p:nvPicPr>
          <p:cNvPr id="5" name="Picture 1002284884">
            <a:extLst>
              <a:ext uri="{FF2B5EF4-FFF2-40B4-BE49-F238E27FC236}">
                <a16:creationId xmlns:a16="http://schemas.microsoft.com/office/drawing/2014/main" id="{1426A1A3-BB6E-589C-6A8F-BE95A309F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12" y="2418636"/>
            <a:ext cx="4515321" cy="29464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5D6232-AC4C-4A9E-E394-D93FC724415E}"/>
              </a:ext>
            </a:extLst>
          </p:cNvPr>
          <p:cNvSpPr>
            <a:spLocks noChangeArrowheads="1"/>
          </p:cNvSpPr>
          <p:nvPr/>
        </p:nvSpPr>
        <p:spPr bwMode="auto">
          <a:xfrm>
            <a:off x="0" y="6847959"/>
            <a:ext cx="2423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Symbol" panose="05050102010706020507" pitchFamily="18" charset="2"/>
                <a:cs typeface="Symbol" panose="05050102010706020507" pitchFamily="18" charset="2"/>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1D8BA235-D9F8-657E-DCED-BD038F6B7B01}"/>
              </a:ext>
            </a:extLst>
          </p:cNvPr>
          <p:cNvSpPr txBox="1"/>
          <p:nvPr/>
        </p:nvSpPr>
        <p:spPr>
          <a:xfrm>
            <a:off x="0" y="5376378"/>
            <a:ext cx="5034121" cy="369332"/>
          </a:xfrm>
          <a:prstGeom prst="rect">
            <a:avLst/>
          </a:prstGeom>
          <a:noFill/>
        </p:spPr>
        <p:txBody>
          <a:bodyPr wrap="square" rtlCol="0">
            <a:spAutoFit/>
          </a:bodyPr>
          <a:lstStyle/>
          <a:p>
            <a:pPr algn="ctr"/>
            <a:r>
              <a:rPr lang="en-IN" b="1" dirty="0"/>
              <a:t>Fig 5</a:t>
            </a:r>
            <a:r>
              <a:rPr lang="en-IN" dirty="0"/>
              <a:t>: PROOF OF WORK</a:t>
            </a:r>
          </a:p>
        </p:txBody>
      </p:sp>
    </p:spTree>
    <p:extLst>
      <p:ext uri="{BB962C8B-B14F-4D97-AF65-F5344CB8AC3E}">
        <p14:creationId xmlns:p14="http://schemas.microsoft.com/office/powerpoint/2010/main" val="193259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13BA5E-799A-153D-D17F-18D319EF3FF4}"/>
              </a:ext>
            </a:extLst>
          </p:cNvPr>
          <p:cNvPicPr>
            <a:picLocks noChangeAspect="1"/>
          </p:cNvPicPr>
          <p:nvPr/>
        </p:nvPicPr>
        <p:blipFill>
          <a:blip r:embed="rId2"/>
          <a:stretch>
            <a:fillRect/>
          </a:stretch>
        </p:blipFill>
        <p:spPr>
          <a:xfrm>
            <a:off x="402228" y="2272960"/>
            <a:ext cx="4218456" cy="2723068"/>
          </a:xfrm>
          <a:prstGeom prst="rect">
            <a:avLst/>
          </a:prstGeom>
        </p:spPr>
      </p:pic>
      <p:sp>
        <p:nvSpPr>
          <p:cNvPr id="8" name="TextBox 7">
            <a:extLst>
              <a:ext uri="{FF2B5EF4-FFF2-40B4-BE49-F238E27FC236}">
                <a16:creationId xmlns:a16="http://schemas.microsoft.com/office/drawing/2014/main" id="{ACE41DDF-8B41-66BF-4F58-4C3B76F2568E}"/>
              </a:ext>
            </a:extLst>
          </p:cNvPr>
          <p:cNvSpPr txBox="1"/>
          <p:nvPr/>
        </p:nvSpPr>
        <p:spPr>
          <a:xfrm>
            <a:off x="5796391" y="2912348"/>
            <a:ext cx="3704734" cy="369332"/>
          </a:xfrm>
          <a:prstGeom prst="rect">
            <a:avLst/>
          </a:prstGeom>
          <a:noFill/>
        </p:spPr>
        <p:txBody>
          <a:bodyPr wrap="square" rtlCol="0">
            <a:spAutoFit/>
          </a:bodyPr>
          <a:lstStyle/>
          <a:p>
            <a:r>
              <a:rPr lang="en-IN" dirty="0"/>
              <a:t>To enter the block of data</a:t>
            </a:r>
          </a:p>
        </p:txBody>
      </p:sp>
      <p:sp>
        <p:nvSpPr>
          <p:cNvPr id="9" name="TextBox 8">
            <a:extLst>
              <a:ext uri="{FF2B5EF4-FFF2-40B4-BE49-F238E27FC236}">
                <a16:creationId xmlns:a16="http://schemas.microsoft.com/office/drawing/2014/main" id="{BFB49194-4D35-E7DB-BD0A-5B137EA72C7C}"/>
              </a:ext>
            </a:extLst>
          </p:cNvPr>
          <p:cNvSpPr txBox="1"/>
          <p:nvPr/>
        </p:nvSpPr>
        <p:spPr>
          <a:xfrm>
            <a:off x="5822925" y="3443584"/>
            <a:ext cx="3704734" cy="369332"/>
          </a:xfrm>
          <a:prstGeom prst="rect">
            <a:avLst/>
          </a:prstGeom>
          <a:noFill/>
        </p:spPr>
        <p:txBody>
          <a:bodyPr wrap="square" rtlCol="0">
            <a:spAutoFit/>
          </a:bodyPr>
          <a:lstStyle/>
          <a:p>
            <a:r>
              <a:rPr lang="en-IN" dirty="0"/>
              <a:t>To access the Blockchain</a:t>
            </a:r>
          </a:p>
        </p:txBody>
      </p:sp>
      <p:sp>
        <p:nvSpPr>
          <p:cNvPr id="10" name="TextBox 9">
            <a:extLst>
              <a:ext uri="{FF2B5EF4-FFF2-40B4-BE49-F238E27FC236}">
                <a16:creationId xmlns:a16="http://schemas.microsoft.com/office/drawing/2014/main" id="{5B510E7B-3953-E548-D36D-3BA428AAC01B}"/>
              </a:ext>
            </a:extLst>
          </p:cNvPr>
          <p:cNvSpPr txBox="1"/>
          <p:nvPr/>
        </p:nvSpPr>
        <p:spPr>
          <a:xfrm>
            <a:off x="5822925" y="3938141"/>
            <a:ext cx="3704734" cy="369332"/>
          </a:xfrm>
          <a:prstGeom prst="rect">
            <a:avLst/>
          </a:prstGeom>
          <a:noFill/>
        </p:spPr>
        <p:txBody>
          <a:bodyPr wrap="square" rtlCol="0">
            <a:spAutoFit/>
          </a:bodyPr>
          <a:lstStyle/>
          <a:p>
            <a:r>
              <a:rPr lang="en-IN" dirty="0"/>
              <a:t>To check the validity</a:t>
            </a:r>
          </a:p>
        </p:txBody>
      </p:sp>
      <p:sp>
        <p:nvSpPr>
          <p:cNvPr id="11" name="TextBox 10">
            <a:extLst>
              <a:ext uri="{FF2B5EF4-FFF2-40B4-BE49-F238E27FC236}">
                <a16:creationId xmlns:a16="http://schemas.microsoft.com/office/drawing/2014/main" id="{53A78E47-A52C-5DA5-623A-813D38A8D48D}"/>
              </a:ext>
            </a:extLst>
          </p:cNvPr>
          <p:cNvSpPr txBox="1"/>
          <p:nvPr/>
        </p:nvSpPr>
        <p:spPr>
          <a:xfrm>
            <a:off x="5796391" y="4400961"/>
            <a:ext cx="3704734" cy="369332"/>
          </a:xfrm>
          <a:prstGeom prst="rect">
            <a:avLst/>
          </a:prstGeom>
          <a:noFill/>
        </p:spPr>
        <p:txBody>
          <a:bodyPr wrap="square" rtlCol="0">
            <a:spAutoFit/>
          </a:bodyPr>
          <a:lstStyle/>
          <a:p>
            <a:r>
              <a:rPr lang="en-IN" dirty="0"/>
              <a:t>To get the last data inserted</a:t>
            </a:r>
          </a:p>
        </p:txBody>
      </p:sp>
      <p:sp>
        <p:nvSpPr>
          <p:cNvPr id="13" name="Arrow: Right 12">
            <a:extLst>
              <a:ext uri="{FF2B5EF4-FFF2-40B4-BE49-F238E27FC236}">
                <a16:creationId xmlns:a16="http://schemas.microsoft.com/office/drawing/2014/main" id="{ECFBCF46-9B97-2B01-FD77-28F069F3FD45}"/>
              </a:ext>
            </a:extLst>
          </p:cNvPr>
          <p:cNvSpPr/>
          <p:nvPr/>
        </p:nvSpPr>
        <p:spPr>
          <a:xfrm rot="10800000">
            <a:off x="4715398" y="2865604"/>
            <a:ext cx="986279" cy="46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8CAEEE18-5611-883C-EF27-220DFAA90611}"/>
              </a:ext>
            </a:extLst>
          </p:cNvPr>
          <p:cNvSpPr/>
          <p:nvPr/>
        </p:nvSpPr>
        <p:spPr>
          <a:xfrm rot="10800000">
            <a:off x="4715397" y="3378501"/>
            <a:ext cx="986280" cy="46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C18E89A-4A67-B443-E543-5442D905156A}"/>
              </a:ext>
            </a:extLst>
          </p:cNvPr>
          <p:cNvSpPr/>
          <p:nvPr/>
        </p:nvSpPr>
        <p:spPr>
          <a:xfrm rot="10800000">
            <a:off x="4717450" y="4354217"/>
            <a:ext cx="986282" cy="46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D6FDD1E9-A0F5-937E-1EB0-58E7FFD8351E}"/>
              </a:ext>
            </a:extLst>
          </p:cNvPr>
          <p:cNvSpPr/>
          <p:nvPr/>
        </p:nvSpPr>
        <p:spPr>
          <a:xfrm rot="10800000">
            <a:off x="4715396" y="3891398"/>
            <a:ext cx="986281" cy="46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28C2E0B-C699-5F2A-1068-FA72575B0AF4}"/>
              </a:ext>
            </a:extLst>
          </p:cNvPr>
          <p:cNvSpPr>
            <a:spLocks noGrp="1"/>
          </p:cNvSpPr>
          <p:nvPr>
            <p:ph type="title"/>
          </p:nvPr>
        </p:nvSpPr>
        <p:spPr/>
        <p:txBody>
          <a:bodyPr/>
          <a:lstStyle/>
          <a:p>
            <a:r>
              <a:rPr lang="en-IN" sz="3600" dirty="0"/>
              <a:t>WOKRING OF OUR MODEL</a:t>
            </a:r>
            <a:br>
              <a:rPr lang="en-IN" sz="3600" dirty="0"/>
            </a:br>
            <a:r>
              <a:rPr lang="en-IN" sz="2400" dirty="0"/>
              <a:t>(STEP 1)</a:t>
            </a:r>
          </a:p>
        </p:txBody>
      </p:sp>
      <p:sp>
        <p:nvSpPr>
          <p:cNvPr id="12" name="TextBox 11">
            <a:extLst>
              <a:ext uri="{FF2B5EF4-FFF2-40B4-BE49-F238E27FC236}">
                <a16:creationId xmlns:a16="http://schemas.microsoft.com/office/drawing/2014/main" id="{090B9A99-61BF-3E6F-BBDC-D9A2A3140CA6}"/>
              </a:ext>
            </a:extLst>
          </p:cNvPr>
          <p:cNvSpPr txBox="1"/>
          <p:nvPr/>
        </p:nvSpPr>
        <p:spPr>
          <a:xfrm>
            <a:off x="1073151" y="4973671"/>
            <a:ext cx="3050980" cy="461665"/>
          </a:xfrm>
          <a:prstGeom prst="rect">
            <a:avLst/>
          </a:prstGeom>
          <a:noFill/>
        </p:spPr>
        <p:txBody>
          <a:bodyPr wrap="square" rtlCol="0">
            <a:spAutoFit/>
          </a:bodyPr>
          <a:lstStyle/>
          <a:p>
            <a:r>
              <a:rPr lang="en-IN" sz="2400" dirty="0">
                <a:latin typeface="Calibri" panose="020F0502020204030204" pitchFamily="34" charset="0"/>
                <a:cs typeface="Times New Roman" panose="02020603050405020304" pitchFamily="18" charset="0"/>
              </a:rPr>
              <a:t>Fig 6: USER INTERFACE</a:t>
            </a:r>
          </a:p>
        </p:txBody>
      </p:sp>
    </p:spTree>
    <p:extLst>
      <p:ext uri="{BB962C8B-B14F-4D97-AF65-F5344CB8AC3E}">
        <p14:creationId xmlns:p14="http://schemas.microsoft.com/office/powerpoint/2010/main" val="340163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5CFDD-3496-C919-8546-441D570336B4}"/>
              </a:ext>
            </a:extLst>
          </p:cNvPr>
          <p:cNvPicPr>
            <a:picLocks noChangeAspect="1"/>
          </p:cNvPicPr>
          <p:nvPr/>
        </p:nvPicPr>
        <p:blipFill>
          <a:blip r:embed="rId2"/>
          <a:stretch>
            <a:fillRect/>
          </a:stretch>
        </p:blipFill>
        <p:spPr>
          <a:xfrm>
            <a:off x="601823" y="2261108"/>
            <a:ext cx="4688634" cy="3805583"/>
          </a:xfrm>
          <a:prstGeom prst="rect">
            <a:avLst/>
          </a:prstGeom>
        </p:spPr>
      </p:pic>
      <p:sp>
        <p:nvSpPr>
          <p:cNvPr id="5" name="Arrow: Right 4">
            <a:extLst>
              <a:ext uri="{FF2B5EF4-FFF2-40B4-BE49-F238E27FC236}">
                <a16:creationId xmlns:a16="http://schemas.microsoft.com/office/drawing/2014/main" id="{2B019DE3-E879-2CDB-DBE6-BDFA6F7EADED}"/>
              </a:ext>
            </a:extLst>
          </p:cNvPr>
          <p:cNvSpPr/>
          <p:nvPr/>
        </p:nvSpPr>
        <p:spPr>
          <a:xfrm rot="10800000">
            <a:off x="5357960" y="3747825"/>
            <a:ext cx="986279" cy="46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0A1EA1B-529E-76B0-6009-A075AF107EF2}"/>
              </a:ext>
            </a:extLst>
          </p:cNvPr>
          <p:cNvSpPr txBox="1"/>
          <p:nvPr/>
        </p:nvSpPr>
        <p:spPr>
          <a:xfrm>
            <a:off x="6570482" y="3794568"/>
            <a:ext cx="3704734" cy="369332"/>
          </a:xfrm>
          <a:prstGeom prst="rect">
            <a:avLst/>
          </a:prstGeom>
          <a:noFill/>
        </p:spPr>
        <p:txBody>
          <a:bodyPr wrap="square" rtlCol="0">
            <a:spAutoFit/>
          </a:bodyPr>
          <a:lstStyle/>
          <a:p>
            <a:r>
              <a:rPr lang="en-IN" dirty="0"/>
              <a:t>Creating the batch. </a:t>
            </a:r>
          </a:p>
        </p:txBody>
      </p:sp>
      <p:sp>
        <p:nvSpPr>
          <p:cNvPr id="7" name="TextBox 6">
            <a:extLst>
              <a:ext uri="{FF2B5EF4-FFF2-40B4-BE49-F238E27FC236}">
                <a16:creationId xmlns:a16="http://schemas.microsoft.com/office/drawing/2014/main" id="{CA207CB1-6D55-515D-3A27-C7123E28C260}"/>
              </a:ext>
            </a:extLst>
          </p:cNvPr>
          <p:cNvSpPr txBox="1"/>
          <p:nvPr/>
        </p:nvSpPr>
        <p:spPr>
          <a:xfrm>
            <a:off x="6204407" y="4748246"/>
            <a:ext cx="5154892" cy="923330"/>
          </a:xfrm>
          <a:prstGeom prst="rect">
            <a:avLst/>
          </a:prstGeom>
          <a:noFill/>
        </p:spPr>
        <p:txBody>
          <a:bodyPr wrap="square" rtlCol="0">
            <a:spAutoFit/>
          </a:bodyPr>
          <a:lstStyle/>
          <a:p>
            <a:r>
              <a:rPr lang="en-IN" dirty="0"/>
              <a:t>The admin can set the block size and the interval of taking the reading as per the requirements </a:t>
            </a:r>
          </a:p>
        </p:txBody>
      </p:sp>
      <p:sp>
        <p:nvSpPr>
          <p:cNvPr id="2" name="Title 1">
            <a:extLst>
              <a:ext uri="{FF2B5EF4-FFF2-40B4-BE49-F238E27FC236}">
                <a16:creationId xmlns:a16="http://schemas.microsoft.com/office/drawing/2014/main" id="{8C09B24B-6473-EE63-BB58-7BCF1F9B2F9A}"/>
              </a:ext>
            </a:extLst>
          </p:cNvPr>
          <p:cNvSpPr>
            <a:spLocks noGrp="1"/>
          </p:cNvSpPr>
          <p:nvPr>
            <p:ph type="title"/>
          </p:nvPr>
        </p:nvSpPr>
        <p:spPr/>
        <p:txBody>
          <a:bodyPr/>
          <a:lstStyle/>
          <a:p>
            <a:r>
              <a:rPr lang="en-IN" sz="4000" dirty="0"/>
              <a:t>WORKING OF OUR MODEL</a:t>
            </a:r>
            <a:br>
              <a:rPr lang="en-IN" dirty="0"/>
            </a:br>
            <a:r>
              <a:rPr lang="en-IN" dirty="0"/>
              <a:t>(STEP 2)</a:t>
            </a:r>
          </a:p>
        </p:txBody>
      </p:sp>
      <p:sp>
        <p:nvSpPr>
          <p:cNvPr id="10" name="TextBox 9">
            <a:extLst>
              <a:ext uri="{FF2B5EF4-FFF2-40B4-BE49-F238E27FC236}">
                <a16:creationId xmlns:a16="http://schemas.microsoft.com/office/drawing/2014/main" id="{46C57CC0-C9C5-953E-0EB6-97F35B830466}"/>
              </a:ext>
            </a:extLst>
          </p:cNvPr>
          <p:cNvSpPr txBox="1"/>
          <p:nvPr/>
        </p:nvSpPr>
        <p:spPr>
          <a:xfrm>
            <a:off x="1240972" y="6032482"/>
            <a:ext cx="3547533" cy="461665"/>
          </a:xfrm>
          <a:prstGeom prst="rect">
            <a:avLst/>
          </a:prstGeom>
          <a:noFill/>
        </p:spPr>
        <p:txBody>
          <a:bodyPr wrap="square" rtlCol="0">
            <a:spAutoFit/>
          </a:bodyPr>
          <a:lstStyle/>
          <a:p>
            <a:r>
              <a:rPr lang="en-IN" sz="2400" dirty="0">
                <a:latin typeface="Calibri" panose="020F0502020204030204" pitchFamily="34" charset="0"/>
                <a:cs typeface="Times New Roman" panose="02020603050405020304" pitchFamily="18" charset="0"/>
              </a:rPr>
              <a:t>Fig 7: ENTERING THE DATA</a:t>
            </a:r>
          </a:p>
        </p:txBody>
      </p:sp>
    </p:spTree>
    <p:extLst>
      <p:ext uri="{BB962C8B-B14F-4D97-AF65-F5344CB8AC3E}">
        <p14:creationId xmlns:p14="http://schemas.microsoft.com/office/powerpoint/2010/main" val="399175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682E7-CEDC-5FB5-C938-359378B081BE}"/>
              </a:ext>
            </a:extLst>
          </p:cNvPr>
          <p:cNvPicPr>
            <a:picLocks noChangeAspect="1"/>
          </p:cNvPicPr>
          <p:nvPr/>
        </p:nvPicPr>
        <p:blipFill>
          <a:blip r:embed="rId2"/>
          <a:stretch>
            <a:fillRect/>
          </a:stretch>
        </p:blipFill>
        <p:spPr>
          <a:xfrm>
            <a:off x="912051" y="2222287"/>
            <a:ext cx="5113311" cy="4300363"/>
          </a:xfrm>
          <a:prstGeom prst="rect">
            <a:avLst/>
          </a:prstGeom>
        </p:spPr>
      </p:pic>
      <p:pic>
        <p:nvPicPr>
          <p:cNvPr id="4" name="Picture 3">
            <a:extLst>
              <a:ext uri="{FF2B5EF4-FFF2-40B4-BE49-F238E27FC236}">
                <a16:creationId xmlns:a16="http://schemas.microsoft.com/office/drawing/2014/main" id="{B5940CC4-8BAE-0E4B-CA5F-2E5E36A7742A}"/>
              </a:ext>
            </a:extLst>
          </p:cNvPr>
          <p:cNvPicPr>
            <a:picLocks noChangeAspect="1"/>
          </p:cNvPicPr>
          <p:nvPr/>
        </p:nvPicPr>
        <p:blipFill>
          <a:blip r:embed="rId3"/>
          <a:stretch>
            <a:fillRect/>
          </a:stretch>
        </p:blipFill>
        <p:spPr>
          <a:xfrm>
            <a:off x="6187415" y="2222286"/>
            <a:ext cx="4640343" cy="4300363"/>
          </a:xfrm>
          <a:prstGeom prst="rect">
            <a:avLst/>
          </a:prstGeom>
        </p:spPr>
      </p:pic>
      <p:sp>
        <p:nvSpPr>
          <p:cNvPr id="5" name="Title 4">
            <a:extLst>
              <a:ext uri="{FF2B5EF4-FFF2-40B4-BE49-F238E27FC236}">
                <a16:creationId xmlns:a16="http://schemas.microsoft.com/office/drawing/2014/main" id="{583B055D-E833-90C7-CA68-81C7F38DE023}"/>
              </a:ext>
            </a:extLst>
          </p:cNvPr>
          <p:cNvSpPr>
            <a:spLocks noGrp="1"/>
          </p:cNvSpPr>
          <p:nvPr>
            <p:ph type="title"/>
          </p:nvPr>
        </p:nvSpPr>
        <p:spPr/>
        <p:txBody>
          <a:bodyPr/>
          <a:lstStyle/>
          <a:p>
            <a:r>
              <a:rPr lang="en-IN" dirty="0"/>
              <a:t>FINAL OUTPUT:</a:t>
            </a:r>
          </a:p>
        </p:txBody>
      </p:sp>
    </p:spTree>
    <p:extLst>
      <p:ext uri="{BB962C8B-B14F-4D97-AF65-F5344CB8AC3E}">
        <p14:creationId xmlns:p14="http://schemas.microsoft.com/office/powerpoint/2010/main" val="385146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6F11-A2C0-2AE6-49AD-0F8790075204}"/>
              </a:ext>
            </a:extLst>
          </p:cNvPr>
          <p:cNvSpPr>
            <a:spLocks noGrp="1"/>
          </p:cNvSpPr>
          <p:nvPr>
            <p:ph type="title"/>
          </p:nvPr>
        </p:nvSpPr>
        <p:spPr/>
        <p:txBody>
          <a:bodyPr anchor="ctr">
            <a:normAutofit/>
          </a:bodyPr>
          <a:lstStyle/>
          <a:p>
            <a:r>
              <a:rPr lang="en-IN" sz="3200" dirty="0"/>
              <a:t>CONCLUSION</a:t>
            </a:r>
          </a:p>
        </p:txBody>
      </p:sp>
      <p:sp>
        <p:nvSpPr>
          <p:cNvPr id="4" name="Content Placeholder 3">
            <a:extLst>
              <a:ext uri="{FF2B5EF4-FFF2-40B4-BE49-F238E27FC236}">
                <a16:creationId xmlns:a16="http://schemas.microsoft.com/office/drawing/2014/main" id="{66BF95C8-B9B4-74E9-A3D5-D83392FF51C0}"/>
              </a:ext>
            </a:extLst>
          </p:cNvPr>
          <p:cNvSpPr>
            <a:spLocks noGrp="1"/>
          </p:cNvSpPr>
          <p:nvPr>
            <p:ph idx="1"/>
          </p:nvPr>
        </p:nvSpPr>
        <p:spPr>
          <a:xfrm>
            <a:off x="5663682" y="446088"/>
            <a:ext cx="6186196" cy="6253292"/>
          </a:xfrm>
        </p:spPr>
        <p:txBody>
          <a:bodyPr>
            <a:normAutofit/>
          </a:bodyPr>
          <a:lstStyle/>
          <a:p>
            <a:r>
              <a:rPr lang="en-US" sz="1900" dirty="0"/>
              <a:t>We have successfully created a Blockchain class that implements a simple blockchain data structure. This code defines a basic implementation of a blockchain using Python.</a:t>
            </a:r>
          </a:p>
          <a:p>
            <a:r>
              <a:rPr lang="en-US" sz="1900" dirty="0"/>
              <a:t>We have developed a method for updating the blockchain ledger and also mode method for validating our blockchain. This ledger securely stores the information and data collected by the sensors with the help of Raspberry Pi 3. </a:t>
            </a:r>
          </a:p>
          <a:p>
            <a:r>
              <a:rPr lang="en-US" sz="1900" dirty="0"/>
              <a:t>As the data is collected, it is secured in the blockchain network. </a:t>
            </a:r>
          </a:p>
          <a:p>
            <a:r>
              <a:rPr lang="en-US" sz="1900" dirty="0"/>
              <a:t>We have also linked our blockchain with our own API taking the base as Fast API so that we can remotely access our blockchain from anywhere. Thus, IoT security is ensured.</a:t>
            </a:r>
            <a:endParaRPr lang="en-IN" sz="1900" dirty="0"/>
          </a:p>
        </p:txBody>
      </p:sp>
      <p:pic>
        <p:nvPicPr>
          <p:cNvPr id="11" name="Picture 10">
            <a:extLst>
              <a:ext uri="{FF2B5EF4-FFF2-40B4-BE49-F238E27FC236}">
                <a16:creationId xmlns:a16="http://schemas.microsoft.com/office/drawing/2014/main" id="{D836E1FF-52EE-1D02-C3D6-E07ADC812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49" y="2354772"/>
            <a:ext cx="5122454" cy="3412242"/>
          </a:xfrm>
          <a:prstGeom prst="rect">
            <a:avLst/>
          </a:prstGeom>
        </p:spPr>
      </p:pic>
      <p:sp>
        <p:nvSpPr>
          <p:cNvPr id="15" name="TextBox 14">
            <a:extLst>
              <a:ext uri="{FF2B5EF4-FFF2-40B4-BE49-F238E27FC236}">
                <a16:creationId xmlns:a16="http://schemas.microsoft.com/office/drawing/2014/main" id="{9D6D8106-A83D-B6B1-520F-98C9EE077ED3}"/>
              </a:ext>
            </a:extLst>
          </p:cNvPr>
          <p:cNvSpPr txBox="1"/>
          <p:nvPr/>
        </p:nvSpPr>
        <p:spPr>
          <a:xfrm>
            <a:off x="133349" y="5872636"/>
            <a:ext cx="5213092" cy="369332"/>
          </a:xfrm>
          <a:prstGeom prst="rect">
            <a:avLst/>
          </a:prstGeom>
          <a:noFill/>
        </p:spPr>
        <p:txBody>
          <a:bodyPr wrap="square" rtlCol="0">
            <a:spAutoFit/>
          </a:bodyPr>
          <a:lstStyle/>
          <a:p>
            <a:r>
              <a:rPr lang="en-IN" b="1" dirty="0"/>
              <a:t>Fig 8</a:t>
            </a:r>
            <a:r>
              <a:rPr lang="en-IN" dirty="0"/>
              <a:t>: WIDE RANGING APPLICATIONS OF IoT</a:t>
            </a:r>
          </a:p>
        </p:txBody>
      </p:sp>
    </p:spTree>
    <p:extLst>
      <p:ext uri="{BB962C8B-B14F-4D97-AF65-F5344CB8AC3E}">
        <p14:creationId xmlns:p14="http://schemas.microsoft.com/office/powerpoint/2010/main" val="158475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6F11-A2C0-2AE6-49AD-0F8790075204}"/>
              </a:ext>
            </a:extLst>
          </p:cNvPr>
          <p:cNvSpPr>
            <a:spLocks noGrp="1"/>
          </p:cNvSpPr>
          <p:nvPr>
            <p:ph type="title"/>
          </p:nvPr>
        </p:nvSpPr>
        <p:spPr/>
        <p:txBody>
          <a:bodyPr anchor="ctr">
            <a:normAutofit/>
          </a:bodyPr>
          <a:lstStyle/>
          <a:p>
            <a:r>
              <a:rPr lang="en-IN" sz="4000" dirty="0"/>
              <a:t>FUTURE WORK</a:t>
            </a:r>
          </a:p>
        </p:txBody>
      </p:sp>
      <p:pic>
        <p:nvPicPr>
          <p:cNvPr id="6" name="Content Placeholder 5">
            <a:extLst>
              <a:ext uri="{FF2B5EF4-FFF2-40B4-BE49-F238E27FC236}">
                <a16:creationId xmlns:a16="http://schemas.microsoft.com/office/drawing/2014/main" id="{18928CD3-FD79-80A5-D25A-CD11DEF519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817" y="2305221"/>
            <a:ext cx="5098198" cy="3769008"/>
          </a:xfrm>
        </p:spPr>
      </p:pic>
      <p:sp>
        <p:nvSpPr>
          <p:cNvPr id="5" name="Text Placeholder 4">
            <a:extLst>
              <a:ext uri="{FF2B5EF4-FFF2-40B4-BE49-F238E27FC236}">
                <a16:creationId xmlns:a16="http://schemas.microsoft.com/office/drawing/2014/main" id="{04423F4F-4D67-A3DC-81E5-00EB2678B739}"/>
              </a:ext>
            </a:extLst>
          </p:cNvPr>
          <p:cNvSpPr>
            <a:spLocks noGrp="1"/>
          </p:cNvSpPr>
          <p:nvPr>
            <p:ph type="body" sz="half" idx="2"/>
          </p:nvPr>
        </p:nvSpPr>
        <p:spPr>
          <a:xfrm>
            <a:off x="6502602" y="925095"/>
            <a:ext cx="5505061" cy="5007809"/>
          </a:xfrm>
        </p:spPr>
        <p:txBody>
          <a:bodyPr/>
          <a:lstStyle/>
          <a:p>
            <a:r>
              <a:rPr lang="en-IN" sz="1900" b="1" u="sng" dirty="0"/>
              <a:t>WE WILL WORK ON THE FOLLOWING METHODS TO IMPROVE OUR PROJECT:</a:t>
            </a:r>
          </a:p>
          <a:p>
            <a:endParaRPr lang="en-IN" sz="1900" dirty="0"/>
          </a:p>
          <a:p>
            <a:pPr marL="342900" indent="-342900">
              <a:buFont typeface="Wingdings" panose="05000000000000000000" pitchFamily="2" charset="2"/>
              <a:buChar char="Ø"/>
            </a:pPr>
            <a:r>
              <a:rPr lang="en-IN" sz="1900" dirty="0"/>
              <a:t>We shall add </a:t>
            </a:r>
            <a:r>
              <a:rPr lang="en-IN" sz="1900" u="sng" dirty="0"/>
              <a:t>Consensus Algorithm </a:t>
            </a:r>
            <a:r>
              <a:rPr lang="en-IN" sz="1900" dirty="0"/>
              <a:t>to ensure that all the nodes on the network agree </a:t>
            </a:r>
            <a:r>
              <a:rPr lang="en-US" sz="1900" dirty="0"/>
              <a:t>on the validity of a transaction before it is added to the blockchain.</a:t>
            </a:r>
          </a:p>
          <a:p>
            <a:endParaRPr lang="en-US" sz="1900" dirty="0"/>
          </a:p>
          <a:p>
            <a:pPr marL="342900" indent="-342900">
              <a:buFont typeface="Wingdings" panose="05000000000000000000" pitchFamily="2" charset="2"/>
              <a:buChar char="Ø"/>
            </a:pPr>
            <a:r>
              <a:rPr lang="en-US" sz="1900" dirty="0"/>
              <a:t>Will improve the algorithm efficiency by using </a:t>
            </a:r>
            <a:r>
              <a:rPr lang="en-US" sz="1900" u="sng" dirty="0"/>
              <a:t>Solidity</a:t>
            </a:r>
            <a:r>
              <a:rPr lang="en-US" sz="1900" dirty="0"/>
              <a:t> and some more advanced fast and efficient programming language specifically designed for Blockchain</a:t>
            </a:r>
            <a:endParaRPr lang="en-IN" sz="1900" dirty="0"/>
          </a:p>
        </p:txBody>
      </p:sp>
      <p:sp>
        <p:nvSpPr>
          <p:cNvPr id="10" name="TextBox 9">
            <a:extLst>
              <a:ext uri="{FF2B5EF4-FFF2-40B4-BE49-F238E27FC236}">
                <a16:creationId xmlns:a16="http://schemas.microsoft.com/office/drawing/2014/main" id="{44E0658D-3E06-A161-618E-C94B9719D220}"/>
              </a:ext>
            </a:extLst>
          </p:cNvPr>
          <p:cNvSpPr txBox="1"/>
          <p:nvPr/>
        </p:nvSpPr>
        <p:spPr>
          <a:xfrm>
            <a:off x="297817" y="6130300"/>
            <a:ext cx="5561045" cy="646331"/>
          </a:xfrm>
          <a:prstGeom prst="rect">
            <a:avLst/>
          </a:prstGeom>
          <a:noFill/>
        </p:spPr>
        <p:txBody>
          <a:bodyPr wrap="square" rtlCol="0">
            <a:spAutoFit/>
          </a:bodyPr>
          <a:lstStyle/>
          <a:p>
            <a:r>
              <a:rPr lang="en-IN" b="1" dirty="0"/>
              <a:t>Fig 9</a:t>
            </a:r>
            <a:r>
              <a:rPr lang="en-IN" dirty="0"/>
              <a:t>: FUTUTRE SCOPE OF BLOCKCHAIN AND IoT INTEGRATION </a:t>
            </a:r>
          </a:p>
        </p:txBody>
      </p:sp>
    </p:spTree>
    <p:extLst>
      <p:ext uri="{BB962C8B-B14F-4D97-AF65-F5344CB8AC3E}">
        <p14:creationId xmlns:p14="http://schemas.microsoft.com/office/powerpoint/2010/main" val="134268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066A-A546-7D7F-5BAA-427AAB8852AB}"/>
              </a:ext>
            </a:extLst>
          </p:cNvPr>
          <p:cNvSpPr>
            <a:spLocks noGrp="1"/>
          </p:cNvSpPr>
          <p:nvPr>
            <p:ph type="title"/>
          </p:nvPr>
        </p:nvSpPr>
        <p:spPr>
          <a:xfrm>
            <a:off x="1097280" y="875071"/>
            <a:ext cx="10058400" cy="862289"/>
          </a:xfrm>
        </p:spPr>
        <p:txBody>
          <a:bodyPr>
            <a:normAutofit fontScale="90000"/>
          </a:bodyPr>
          <a:lstStyle/>
          <a:p>
            <a:r>
              <a:rPr lang="en-IN" sz="6000" dirty="0">
                <a:solidFill>
                  <a:schemeClr val="bg2"/>
                </a:solidFill>
              </a:rPr>
              <a:t>TABLE OF CONTENTS</a:t>
            </a:r>
          </a:p>
        </p:txBody>
      </p:sp>
      <p:sp>
        <p:nvSpPr>
          <p:cNvPr id="3" name="Content Placeholder 2">
            <a:extLst>
              <a:ext uri="{FF2B5EF4-FFF2-40B4-BE49-F238E27FC236}">
                <a16:creationId xmlns:a16="http://schemas.microsoft.com/office/drawing/2014/main" id="{A86730DA-66DB-5A7F-CA61-9CFAE734689E}"/>
              </a:ext>
            </a:extLst>
          </p:cNvPr>
          <p:cNvSpPr>
            <a:spLocks noGrp="1"/>
          </p:cNvSpPr>
          <p:nvPr>
            <p:ph idx="1"/>
          </p:nvPr>
        </p:nvSpPr>
        <p:spPr>
          <a:xfrm>
            <a:off x="1097280" y="1986116"/>
            <a:ext cx="10058400" cy="4257368"/>
          </a:xfrm>
        </p:spPr>
        <p:txBody>
          <a:bodyPr>
            <a:normAutofit fontScale="92500" lnSpcReduction="10000"/>
          </a:bodyPr>
          <a:lstStyle/>
          <a:p>
            <a:pPr>
              <a:buFont typeface="Wingdings" panose="05000000000000000000" pitchFamily="2" charset="2"/>
              <a:buChar char="§"/>
            </a:pPr>
            <a:r>
              <a:rPr lang="en-IN" sz="2400" b="1" dirty="0"/>
              <a:t> </a:t>
            </a:r>
          </a:p>
          <a:p>
            <a:pPr>
              <a:buFont typeface="Wingdings" panose="05000000000000000000" pitchFamily="2" charset="2"/>
              <a:buChar char="§"/>
            </a:pPr>
            <a:endParaRPr lang="en-IN" sz="2400" b="1" dirty="0"/>
          </a:p>
          <a:p>
            <a:pPr>
              <a:buFont typeface="Wingdings" panose="05000000000000000000" pitchFamily="2" charset="2"/>
              <a:buChar char="§"/>
            </a:pPr>
            <a:r>
              <a:rPr lang="en-IN" sz="2400" b="1" dirty="0"/>
              <a:t>Abstract</a:t>
            </a:r>
          </a:p>
          <a:p>
            <a:pPr>
              <a:buFont typeface="Wingdings" panose="05000000000000000000" pitchFamily="2" charset="2"/>
              <a:buChar char="§"/>
            </a:pPr>
            <a:r>
              <a:rPr lang="en-IN" sz="2400" b="1" dirty="0"/>
              <a:t> Introduction</a:t>
            </a:r>
          </a:p>
          <a:p>
            <a:pPr>
              <a:buFont typeface="Wingdings" panose="05000000000000000000" pitchFamily="2" charset="2"/>
              <a:buChar char="§"/>
            </a:pPr>
            <a:r>
              <a:rPr lang="en-IN" sz="2400" b="1" dirty="0"/>
              <a:t> Motivation</a:t>
            </a:r>
          </a:p>
          <a:p>
            <a:pPr>
              <a:buFont typeface="Wingdings" panose="05000000000000000000" pitchFamily="2" charset="2"/>
              <a:buChar char="§"/>
            </a:pPr>
            <a:r>
              <a:rPr lang="en-IN" sz="2400" b="1" dirty="0"/>
              <a:t> Objectives</a:t>
            </a:r>
          </a:p>
          <a:p>
            <a:pPr>
              <a:buFont typeface="Wingdings" panose="05000000000000000000" pitchFamily="2" charset="2"/>
              <a:buChar char="§"/>
            </a:pPr>
            <a:r>
              <a:rPr lang="en-IN" sz="2400" b="1" dirty="0"/>
              <a:t> Word Done So Far</a:t>
            </a:r>
          </a:p>
          <a:p>
            <a:pPr>
              <a:buFont typeface="Wingdings" panose="05000000000000000000" pitchFamily="2" charset="2"/>
              <a:buChar char="§"/>
            </a:pPr>
            <a:r>
              <a:rPr lang="en-IN" sz="2400" b="1" dirty="0"/>
              <a:t> Conclusion And Future Work</a:t>
            </a:r>
          </a:p>
          <a:p>
            <a:pPr>
              <a:buFont typeface="Wingdings" panose="05000000000000000000" pitchFamily="2" charset="2"/>
              <a:buChar char="§"/>
            </a:pPr>
            <a:r>
              <a:rPr lang="en-IN" sz="2400" b="1" dirty="0"/>
              <a:t> References</a:t>
            </a:r>
          </a:p>
          <a:p>
            <a:pPr>
              <a:buFont typeface="Wingdings" panose="05000000000000000000" pitchFamily="2" charset="2"/>
              <a:buChar char="§"/>
            </a:pPr>
            <a:endParaRPr lang="en-IN" sz="2400" b="1" dirty="0"/>
          </a:p>
          <a:p>
            <a:pPr>
              <a:buFont typeface="Wingdings" panose="05000000000000000000" pitchFamily="2" charset="2"/>
              <a:buChar char="§"/>
            </a:pPr>
            <a:endParaRPr lang="en-IN" sz="2400" b="1" dirty="0"/>
          </a:p>
          <a:p>
            <a:pPr>
              <a:buFont typeface="Wingdings" panose="05000000000000000000" pitchFamily="2" charset="2"/>
              <a:buChar char="§"/>
            </a:pPr>
            <a:endParaRPr lang="en-IN" sz="2400" b="1" dirty="0"/>
          </a:p>
        </p:txBody>
      </p:sp>
    </p:spTree>
    <p:extLst>
      <p:ext uri="{BB962C8B-B14F-4D97-AF65-F5344CB8AC3E}">
        <p14:creationId xmlns:p14="http://schemas.microsoft.com/office/powerpoint/2010/main" val="165032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3AA-C205-C9BA-AAAC-97990CD683C0}"/>
              </a:ext>
            </a:extLst>
          </p:cNvPr>
          <p:cNvSpPr>
            <a:spLocks noGrp="1"/>
          </p:cNvSpPr>
          <p:nvPr>
            <p:ph type="title"/>
          </p:nvPr>
        </p:nvSpPr>
        <p:spPr>
          <a:xfrm>
            <a:off x="1097280" y="701040"/>
            <a:ext cx="10058400" cy="1036320"/>
          </a:xfrm>
        </p:spPr>
        <p:txBody>
          <a:bodyPr>
            <a:normAutofit fontScale="90000"/>
          </a:bodyPr>
          <a:lstStyle/>
          <a:p>
            <a:r>
              <a:rPr lang="en-IN" sz="6600" dirty="0">
                <a:solidFill>
                  <a:schemeClr val="bg2"/>
                </a:solidFill>
              </a:rPr>
              <a:t>REFERENCES</a:t>
            </a:r>
          </a:p>
        </p:txBody>
      </p:sp>
      <p:pic>
        <p:nvPicPr>
          <p:cNvPr id="7" name="Picture 6">
            <a:extLst>
              <a:ext uri="{FF2B5EF4-FFF2-40B4-BE49-F238E27FC236}">
                <a16:creationId xmlns:a16="http://schemas.microsoft.com/office/drawing/2014/main" id="{A6118C7F-58A5-E1BE-B608-B53FBEF4D1DC}"/>
              </a:ext>
            </a:extLst>
          </p:cNvPr>
          <p:cNvPicPr>
            <a:picLocks noChangeAspect="1"/>
          </p:cNvPicPr>
          <p:nvPr/>
        </p:nvPicPr>
        <p:blipFill>
          <a:blip r:embed="rId2"/>
          <a:stretch>
            <a:fillRect/>
          </a:stretch>
        </p:blipFill>
        <p:spPr>
          <a:xfrm>
            <a:off x="597780" y="2222948"/>
            <a:ext cx="10375283" cy="4299150"/>
          </a:xfrm>
          <a:prstGeom prst="rect">
            <a:avLst/>
          </a:prstGeom>
        </p:spPr>
      </p:pic>
    </p:spTree>
    <p:extLst>
      <p:ext uri="{BB962C8B-B14F-4D97-AF65-F5344CB8AC3E}">
        <p14:creationId xmlns:p14="http://schemas.microsoft.com/office/powerpoint/2010/main" val="4233326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39734-795E-4B60-EEA0-C59C461F0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494" y="976215"/>
            <a:ext cx="7744408" cy="4356230"/>
          </a:xfrm>
          <a:prstGeom prst="rect">
            <a:avLst/>
          </a:prstGeom>
        </p:spPr>
      </p:pic>
    </p:spTree>
    <p:extLst>
      <p:ext uri="{BB962C8B-B14F-4D97-AF65-F5344CB8AC3E}">
        <p14:creationId xmlns:p14="http://schemas.microsoft.com/office/powerpoint/2010/main" val="195310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D4CC-48E6-FECF-C6ED-B8EE8B5AC0EE}"/>
              </a:ext>
            </a:extLst>
          </p:cNvPr>
          <p:cNvSpPr>
            <a:spLocks noGrp="1"/>
          </p:cNvSpPr>
          <p:nvPr>
            <p:ph type="title"/>
          </p:nvPr>
        </p:nvSpPr>
        <p:spPr>
          <a:xfrm>
            <a:off x="1083734" y="410057"/>
            <a:ext cx="3489518" cy="1774597"/>
          </a:xfrm>
        </p:spPr>
        <p:txBody>
          <a:bodyPr anchor="ctr"/>
          <a:lstStyle/>
          <a:p>
            <a:r>
              <a:rPr lang="en-US" sz="4000" dirty="0">
                <a:solidFill>
                  <a:schemeClr val="bg2"/>
                </a:solidFill>
              </a:rPr>
              <a:t>WHAT IS OUR PROJECT ALL ABOUT?</a:t>
            </a:r>
          </a:p>
        </p:txBody>
      </p:sp>
      <p:sp>
        <p:nvSpPr>
          <p:cNvPr id="3" name="Content Placeholder 2">
            <a:extLst>
              <a:ext uri="{FF2B5EF4-FFF2-40B4-BE49-F238E27FC236}">
                <a16:creationId xmlns:a16="http://schemas.microsoft.com/office/drawing/2014/main" id="{ACF4853E-F10D-D4E5-D488-5BB02DA04BC2}"/>
              </a:ext>
            </a:extLst>
          </p:cNvPr>
          <p:cNvSpPr>
            <a:spLocks noGrp="1"/>
          </p:cNvSpPr>
          <p:nvPr>
            <p:ph idx="1"/>
          </p:nvPr>
        </p:nvSpPr>
        <p:spPr/>
        <p:txBody>
          <a:bodyPr>
            <a:normAutofit fontScale="92500"/>
          </a:bodyPr>
          <a:lstStyle/>
          <a:p>
            <a:endParaRPr lang="en-US" dirty="0"/>
          </a:p>
          <a:p>
            <a:r>
              <a:rPr lang="en-US" dirty="0"/>
              <a:t>IoT, or,  Internet of Things is used to referred to smart devices interconnected in a way which enables them to exchange data with each other. </a:t>
            </a:r>
          </a:p>
          <a:p>
            <a:endParaRPr lang="en-US" dirty="0"/>
          </a:p>
          <a:p>
            <a:r>
              <a:rPr lang="en-US" dirty="0"/>
              <a:t>The major drawback of IoT is that it has a </a:t>
            </a:r>
            <a:r>
              <a:rPr lang="en-US" u="sng" dirty="0"/>
              <a:t>centralized architecture</a:t>
            </a:r>
            <a:r>
              <a:rPr lang="en-US" dirty="0"/>
              <a:t>,  which makes it prone to </a:t>
            </a:r>
            <a:r>
              <a:rPr lang="en-US" u="sng" dirty="0"/>
              <a:t>security threats </a:t>
            </a:r>
            <a:r>
              <a:rPr lang="en-US" dirty="0"/>
              <a:t>and compromises the data. </a:t>
            </a:r>
          </a:p>
          <a:p>
            <a:endParaRPr lang="en-US" dirty="0"/>
          </a:p>
          <a:p>
            <a:r>
              <a:rPr lang="en-US" dirty="0"/>
              <a:t>We aim to develop a tamper free environment to prevent attacks on IoT devices.  In order to achieve this,  we will </a:t>
            </a:r>
            <a:r>
              <a:rPr lang="en-US" u="sng" dirty="0"/>
              <a:t>implement blockchain technology</a:t>
            </a:r>
            <a:r>
              <a:rPr lang="en-US" dirty="0"/>
              <a:t> into IoT application.  </a:t>
            </a:r>
          </a:p>
          <a:p>
            <a:endParaRPr lang="en-US" dirty="0"/>
          </a:p>
          <a:p>
            <a:r>
              <a:rPr lang="en-US" dirty="0"/>
              <a:t>The proposed blockchain platform will constantly </a:t>
            </a:r>
            <a:r>
              <a:rPr lang="en-US" u="sng" dirty="0"/>
              <a:t>validate the transactions </a:t>
            </a:r>
            <a:r>
              <a:rPr lang="en-US" dirty="0"/>
              <a:t>and enable the devices to interact with each other in a decentralized fashion. </a:t>
            </a:r>
            <a:r>
              <a:rPr lang="en-US" sz="1800" dirty="0">
                <a:effectLst/>
                <a:latin typeface="Calibri" panose="020F0502020204030204" pitchFamily="34" charset="0"/>
                <a:ea typeface="Calibri" panose="020F0502020204030204" pitchFamily="34" charset="0"/>
                <a:cs typeface="Gautami" panose="020B0502040204020203" pitchFamily="34" charset="0"/>
              </a:rPr>
              <a:t> </a:t>
            </a:r>
          </a:p>
        </p:txBody>
      </p:sp>
      <p:sp>
        <p:nvSpPr>
          <p:cNvPr id="5" name="TextBox 4">
            <a:extLst>
              <a:ext uri="{FF2B5EF4-FFF2-40B4-BE49-F238E27FC236}">
                <a16:creationId xmlns:a16="http://schemas.microsoft.com/office/drawing/2014/main" id="{19DB59D7-B90F-8A15-17F8-C0451F2EC893}"/>
              </a:ext>
            </a:extLst>
          </p:cNvPr>
          <p:cNvSpPr txBox="1"/>
          <p:nvPr/>
        </p:nvSpPr>
        <p:spPr>
          <a:xfrm>
            <a:off x="6531428" y="278192"/>
            <a:ext cx="5421086" cy="646331"/>
          </a:xfrm>
          <a:prstGeom prst="rect">
            <a:avLst/>
          </a:prstGeom>
          <a:noFill/>
        </p:spPr>
        <p:txBody>
          <a:bodyPr wrap="square">
            <a:spAutoFit/>
          </a:bodyPr>
          <a:lstStyle/>
          <a:p>
            <a:endParaRPr lang="en-US" dirty="0"/>
          </a:p>
          <a:p>
            <a:endParaRPr lang="en-US" dirty="0"/>
          </a:p>
        </p:txBody>
      </p:sp>
      <p:pic>
        <p:nvPicPr>
          <p:cNvPr id="9" name="Picture 8">
            <a:extLst>
              <a:ext uri="{FF2B5EF4-FFF2-40B4-BE49-F238E27FC236}">
                <a16:creationId xmlns:a16="http://schemas.microsoft.com/office/drawing/2014/main" id="{EE9F6CF8-A03F-4F12-A6AD-8A4E5C065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27" y="2313991"/>
            <a:ext cx="3971232" cy="2230017"/>
          </a:xfrm>
          <a:prstGeom prst="rect">
            <a:avLst/>
          </a:prstGeom>
        </p:spPr>
      </p:pic>
      <p:sp>
        <p:nvSpPr>
          <p:cNvPr id="10" name="TextBox 9">
            <a:extLst>
              <a:ext uri="{FF2B5EF4-FFF2-40B4-BE49-F238E27FC236}">
                <a16:creationId xmlns:a16="http://schemas.microsoft.com/office/drawing/2014/main" id="{1B187CB6-0A92-8CCC-BC80-C365EAFDF5EE}"/>
              </a:ext>
            </a:extLst>
          </p:cNvPr>
          <p:cNvSpPr txBox="1"/>
          <p:nvPr/>
        </p:nvSpPr>
        <p:spPr>
          <a:xfrm>
            <a:off x="877077" y="4637314"/>
            <a:ext cx="4085016" cy="1200329"/>
          </a:xfrm>
          <a:prstGeom prst="rect">
            <a:avLst/>
          </a:prstGeom>
          <a:noFill/>
        </p:spPr>
        <p:txBody>
          <a:bodyPr wrap="square" rtlCol="0">
            <a:spAutoFit/>
          </a:bodyPr>
          <a:lstStyle/>
          <a:p>
            <a:r>
              <a:rPr lang="en-IN" b="1" dirty="0"/>
              <a:t>Fig 1</a:t>
            </a:r>
            <a:r>
              <a:rPr lang="en-IN" dirty="0"/>
              <a:t>: QUITE AN INTERESTING CONCEPT, </a:t>
            </a:r>
          </a:p>
          <a:p>
            <a:r>
              <a:rPr lang="en-IN" dirty="0"/>
              <a:t>WITH MULTIPURPOSE APPLICATIONS!</a:t>
            </a:r>
          </a:p>
        </p:txBody>
      </p:sp>
    </p:spTree>
    <p:extLst>
      <p:ext uri="{BB962C8B-B14F-4D97-AF65-F5344CB8AC3E}">
        <p14:creationId xmlns:p14="http://schemas.microsoft.com/office/powerpoint/2010/main" val="13513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5F47-FF18-2D08-B441-4933F26BD95A}"/>
              </a:ext>
            </a:extLst>
          </p:cNvPr>
          <p:cNvSpPr>
            <a:spLocks noGrp="1"/>
          </p:cNvSpPr>
          <p:nvPr>
            <p:ph type="title"/>
          </p:nvPr>
        </p:nvSpPr>
        <p:spPr/>
        <p:txBody>
          <a:bodyPr anchor="ctr"/>
          <a:lstStyle/>
          <a:p>
            <a:pPr algn="just"/>
            <a:r>
              <a:rPr lang="en-US" sz="3600" dirty="0">
                <a:solidFill>
                  <a:schemeClr val="bg2"/>
                </a:solidFill>
              </a:rPr>
              <a:t>TECHNOLOGY WE WILL BE USING</a:t>
            </a:r>
          </a:p>
        </p:txBody>
      </p:sp>
      <p:sp>
        <p:nvSpPr>
          <p:cNvPr id="3" name="Content Placeholder 2">
            <a:extLst>
              <a:ext uri="{FF2B5EF4-FFF2-40B4-BE49-F238E27FC236}">
                <a16:creationId xmlns:a16="http://schemas.microsoft.com/office/drawing/2014/main" id="{2A7D5D3D-2ED9-FE61-FFC8-92CC582FCA44}"/>
              </a:ext>
            </a:extLst>
          </p:cNvPr>
          <p:cNvSpPr>
            <a:spLocks noGrp="1"/>
          </p:cNvSpPr>
          <p:nvPr>
            <p:ph idx="1"/>
          </p:nvPr>
        </p:nvSpPr>
        <p:spPr>
          <a:xfrm>
            <a:off x="5924939" y="446088"/>
            <a:ext cx="6046237" cy="5414963"/>
          </a:xfrm>
        </p:spPr>
        <p:txBody>
          <a:bodyPr>
            <a:normAutofit fontScale="92500" lnSpcReduction="20000"/>
          </a:bodyPr>
          <a:lstStyle/>
          <a:p>
            <a:pPr algn="just">
              <a:lnSpc>
                <a:spcPct val="120000"/>
              </a:lnSpc>
              <a:spcAft>
                <a:spcPts val="10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Aft>
                <a:spcPts val="1000"/>
              </a:spcAft>
              <a:buFont typeface="Wingdings" panose="05000000000000000000" pitchFamily="2" charset="2"/>
              <a:buChar char="§"/>
            </a:pPr>
            <a:r>
              <a:rPr lang="en-US" sz="2400" b="1" i="1" dirty="0"/>
              <a:t>Raspberry Pi</a:t>
            </a:r>
            <a:r>
              <a:rPr lang="en-US" sz="2400" b="1" dirty="0"/>
              <a:t> to simulate an IoT network</a:t>
            </a:r>
            <a:r>
              <a:rPr lang="en-US" sz="2400" dirty="0"/>
              <a:t>. </a:t>
            </a:r>
            <a:r>
              <a:rPr lang="en-US" sz="1900" dirty="0"/>
              <a:t>Due to the blockchain network, the data from RaspberryPi 3.0 and sensors the will be synchronized in the blockchain ledger. The transaction between the computer and Raspberry Pi will be recorded in the blockchain. </a:t>
            </a:r>
            <a:endParaRPr lang="en-IN" sz="1900" dirty="0"/>
          </a:p>
          <a:p>
            <a:pPr algn="just">
              <a:lnSpc>
                <a:spcPct val="120000"/>
              </a:lnSpc>
              <a:spcAft>
                <a:spcPts val="1000"/>
              </a:spcAft>
              <a:buFont typeface="Wingdings" panose="05000000000000000000" pitchFamily="2" charset="2"/>
              <a:buChar char="§"/>
            </a:pPr>
            <a:r>
              <a:rPr lang="en-US" sz="2400" b="1" dirty="0"/>
              <a:t>Python 3 programming language to create the blockchain structure </a:t>
            </a:r>
            <a:r>
              <a:rPr lang="en-US" sz="1900" dirty="0"/>
              <a:t>(compared to linked list data structure). We will code a blockchain technology that will take information and data from the sensors and keep storing the sensitive data in secured blocks using hashing technology.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spcBef>
                <a:spcPts val="600"/>
              </a:spcBef>
              <a:buNone/>
            </a:pPr>
            <a:endParaRPr lang="en-US" sz="1900" dirty="0"/>
          </a:p>
        </p:txBody>
      </p:sp>
      <p:pic>
        <p:nvPicPr>
          <p:cNvPr id="12" name="Picture 11">
            <a:extLst>
              <a:ext uri="{FF2B5EF4-FFF2-40B4-BE49-F238E27FC236}">
                <a16:creationId xmlns:a16="http://schemas.microsoft.com/office/drawing/2014/main" id="{948BCDAB-C87B-B2A6-82BE-585D920D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78" y="2486608"/>
            <a:ext cx="4295355" cy="2869163"/>
          </a:xfrm>
          <a:prstGeom prst="rect">
            <a:avLst/>
          </a:prstGeom>
        </p:spPr>
      </p:pic>
      <p:sp>
        <p:nvSpPr>
          <p:cNvPr id="6" name="TextBox 5">
            <a:extLst>
              <a:ext uri="{FF2B5EF4-FFF2-40B4-BE49-F238E27FC236}">
                <a16:creationId xmlns:a16="http://schemas.microsoft.com/office/drawing/2014/main" id="{95B54813-DF13-985F-E061-7532A0DDB811}"/>
              </a:ext>
            </a:extLst>
          </p:cNvPr>
          <p:cNvSpPr txBox="1"/>
          <p:nvPr/>
        </p:nvSpPr>
        <p:spPr>
          <a:xfrm>
            <a:off x="467831" y="5428651"/>
            <a:ext cx="4758171" cy="369332"/>
          </a:xfrm>
          <a:prstGeom prst="rect">
            <a:avLst/>
          </a:prstGeom>
          <a:noFill/>
        </p:spPr>
        <p:txBody>
          <a:bodyPr wrap="square" rtlCol="0">
            <a:spAutoFit/>
          </a:bodyPr>
          <a:lstStyle/>
          <a:p>
            <a:r>
              <a:rPr lang="en-IN" b="1" dirty="0"/>
              <a:t>Fig 2</a:t>
            </a:r>
            <a:r>
              <a:rPr lang="en-IN" dirty="0"/>
              <a:t>: IoT INTEGRATED WITH BLOCKCHAIN</a:t>
            </a:r>
          </a:p>
        </p:txBody>
      </p:sp>
    </p:spTree>
    <p:extLst>
      <p:ext uri="{BB962C8B-B14F-4D97-AF65-F5344CB8AC3E}">
        <p14:creationId xmlns:p14="http://schemas.microsoft.com/office/powerpoint/2010/main" val="348917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74D5-E8F8-315A-D92D-56C0288A7447}"/>
              </a:ext>
            </a:extLst>
          </p:cNvPr>
          <p:cNvSpPr>
            <a:spLocks noGrp="1"/>
          </p:cNvSpPr>
          <p:nvPr>
            <p:ph type="title"/>
          </p:nvPr>
        </p:nvSpPr>
        <p:spPr/>
        <p:txBody>
          <a:bodyPr/>
          <a:lstStyle/>
          <a:p>
            <a:pPr algn="ctr"/>
            <a:r>
              <a:rPr lang="en-IN" dirty="0">
                <a:solidFill>
                  <a:schemeClr val="bg2"/>
                </a:solidFill>
              </a:rPr>
              <a:t>The Two Pillars:</a:t>
            </a:r>
          </a:p>
        </p:txBody>
      </p:sp>
      <p:graphicFrame>
        <p:nvGraphicFramePr>
          <p:cNvPr id="7" name="Content Placeholder 6">
            <a:extLst>
              <a:ext uri="{FF2B5EF4-FFF2-40B4-BE49-F238E27FC236}">
                <a16:creationId xmlns:a16="http://schemas.microsoft.com/office/drawing/2014/main" id="{E3F6452F-98CD-D91F-C180-D704DCCE8C59}"/>
              </a:ext>
            </a:extLst>
          </p:cNvPr>
          <p:cNvGraphicFramePr>
            <a:graphicFrameLocks noGrp="1"/>
          </p:cNvGraphicFramePr>
          <p:nvPr>
            <p:ph idx="1"/>
            <p:extLst>
              <p:ext uri="{D42A27DB-BD31-4B8C-83A1-F6EECF244321}">
                <p14:modId xmlns:p14="http://schemas.microsoft.com/office/powerpoint/2010/main" val="3995295374"/>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ECFB537F-8BE0-4E55-8EEE-F03DCF586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332" y="3778897"/>
            <a:ext cx="3494024" cy="1822969"/>
          </a:xfrm>
          <a:prstGeom prst="rect">
            <a:avLst/>
          </a:prstGeom>
        </p:spPr>
      </p:pic>
      <p:pic>
        <p:nvPicPr>
          <p:cNvPr id="11" name="Picture 10">
            <a:extLst>
              <a:ext uri="{FF2B5EF4-FFF2-40B4-BE49-F238E27FC236}">
                <a16:creationId xmlns:a16="http://schemas.microsoft.com/office/drawing/2014/main" id="{C101DEC2-9412-DB81-92F0-A3B2FA8EDD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7128" y="3583187"/>
            <a:ext cx="3447854" cy="2154908"/>
          </a:xfrm>
          <a:prstGeom prst="rect">
            <a:avLst/>
          </a:prstGeom>
        </p:spPr>
      </p:pic>
    </p:spTree>
    <p:extLst>
      <p:ext uri="{BB962C8B-B14F-4D97-AF65-F5344CB8AC3E}">
        <p14:creationId xmlns:p14="http://schemas.microsoft.com/office/powerpoint/2010/main" val="396804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066A-A546-7D7F-5BAA-427AAB8852AB}"/>
              </a:ext>
            </a:extLst>
          </p:cNvPr>
          <p:cNvSpPr>
            <a:spLocks noGrp="1"/>
          </p:cNvSpPr>
          <p:nvPr>
            <p:ph type="title"/>
          </p:nvPr>
        </p:nvSpPr>
        <p:spPr/>
        <p:txBody>
          <a:bodyPr anchor="ctr">
            <a:noAutofit/>
          </a:bodyPr>
          <a:lstStyle/>
          <a:p>
            <a:r>
              <a:rPr lang="en-IN" sz="4000" dirty="0">
                <a:solidFill>
                  <a:schemeClr val="bg2"/>
                </a:solidFill>
              </a:rPr>
              <a:t>MOTIVATION</a:t>
            </a:r>
          </a:p>
        </p:txBody>
      </p:sp>
      <p:sp>
        <p:nvSpPr>
          <p:cNvPr id="3" name="Content Placeholder 2">
            <a:extLst>
              <a:ext uri="{FF2B5EF4-FFF2-40B4-BE49-F238E27FC236}">
                <a16:creationId xmlns:a16="http://schemas.microsoft.com/office/drawing/2014/main" id="{A86730DA-66DB-5A7F-CA61-9CFAE734689E}"/>
              </a:ext>
            </a:extLst>
          </p:cNvPr>
          <p:cNvSpPr>
            <a:spLocks noGrp="1"/>
          </p:cNvSpPr>
          <p:nvPr>
            <p:ph idx="1"/>
          </p:nvPr>
        </p:nvSpPr>
        <p:spPr>
          <a:xfrm>
            <a:off x="5962260" y="195943"/>
            <a:ext cx="6008915" cy="6475445"/>
          </a:xfrm>
        </p:spPr>
        <p:txBody>
          <a:bodyPr>
            <a:normAutofit/>
          </a:bodyPr>
          <a:lstStyle/>
          <a:p>
            <a:pPr algn="just">
              <a:lnSpc>
                <a:spcPct val="120000"/>
              </a:lnSpc>
              <a:spcAft>
                <a:spcPts val="1000"/>
              </a:spcAft>
              <a:buFont typeface="Wingdings" panose="05000000000000000000" pitchFamily="2" charset="2"/>
              <a:buChar char="q"/>
            </a:pPr>
            <a:r>
              <a:rPr lang="en-US" sz="1700" dirty="0"/>
              <a:t>Since Blockchain is a completely transparent technology, it will show all the transactions that have been made since its creation, without tampering or fraud. </a:t>
            </a:r>
          </a:p>
          <a:p>
            <a:pPr algn="just">
              <a:lnSpc>
                <a:spcPct val="120000"/>
              </a:lnSpc>
              <a:spcAft>
                <a:spcPts val="1000"/>
              </a:spcAft>
              <a:buFont typeface="Wingdings" panose="05000000000000000000" pitchFamily="2" charset="2"/>
              <a:buChar char="q"/>
            </a:pPr>
            <a:r>
              <a:rPr lang="en-US" sz="1700" dirty="0"/>
              <a:t>The proposed blockchain based platform will enable IoT devices to interact with each other in a decentralized and trustless network without the need for a third party intermediary. </a:t>
            </a:r>
          </a:p>
          <a:p>
            <a:pPr algn="just">
              <a:lnSpc>
                <a:spcPct val="120000"/>
              </a:lnSpc>
              <a:spcAft>
                <a:spcPts val="1000"/>
              </a:spcAft>
              <a:buFont typeface="Wingdings" panose="05000000000000000000" pitchFamily="2" charset="2"/>
              <a:buChar char="q"/>
            </a:pPr>
            <a:r>
              <a:rPr lang="en-US" sz="1700" dirty="0"/>
              <a:t>With the successful implementation of blockchain in IoT, we will allow advanced technologies to become integrated with IoT too. </a:t>
            </a:r>
          </a:p>
          <a:p>
            <a:pPr algn="just">
              <a:lnSpc>
                <a:spcPct val="120000"/>
              </a:lnSpc>
              <a:spcAft>
                <a:spcPts val="1000"/>
              </a:spcAft>
              <a:buFont typeface="Wingdings" panose="05000000000000000000" pitchFamily="2" charset="2"/>
              <a:buChar char="q"/>
            </a:pPr>
            <a:r>
              <a:rPr lang="en-US" sz="1700" dirty="0"/>
              <a:t>From home security systems to environment surveillance, IoT will be more secure and trustworthy to be used in such fields.</a:t>
            </a:r>
            <a:endParaRPr lang="en-IN" sz="1700" dirty="0"/>
          </a:p>
          <a:p>
            <a:pPr algn="just">
              <a:buFont typeface="Wingdings" panose="05000000000000000000" pitchFamily="2" charset="2"/>
              <a:buChar char="§"/>
            </a:pPr>
            <a:endParaRPr lang="en-IN" dirty="0">
              <a:solidFill>
                <a:schemeClr val="tx1"/>
              </a:solidFill>
            </a:endParaRPr>
          </a:p>
        </p:txBody>
      </p:sp>
      <p:pic>
        <p:nvPicPr>
          <p:cNvPr id="8" name="Picture 7">
            <a:extLst>
              <a:ext uri="{FF2B5EF4-FFF2-40B4-BE49-F238E27FC236}">
                <a16:creationId xmlns:a16="http://schemas.microsoft.com/office/drawing/2014/main" id="{3620587A-BACA-9652-FDE3-0F99A6550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0" y="1810139"/>
            <a:ext cx="7695269" cy="4415161"/>
          </a:xfrm>
          <a:prstGeom prst="rect">
            <a:avLst/>
          </a:prstGeom>
        </p:spPr>
      </p:pic>
      <p:sp>
        <p:nvSpPr>
          <p:cNvPr id="9" name="TextBox 8">
            <a:extLst>
              <a:ext uri="{FF2B5EF4-FFF2-40B4-BE49-F238E27FC236}">
                <a16:creationId xmlns:a16="http://schemas.microsoft.com/office/drawing/2014/main" id="{CF3ADFDB-F2FE-1EFB-5A61-417B86A7518B}"/>
              </a:ext>
            </a:extLst>
          </p:cNvPr>
          <p:cNvSpPr txBox="1"/>
          <p:nvPr/>
        </p:nvSpPr>
        <p:spPr>
          <a:xfrm>
            <a:off x="690465" y="6225300"/>
            <a:ext cx="4917233" cy="369332"/>
          </a:xfrm>
          <a:prstGeom prst="rect">
            <a:avLst/>
          </a:prstGeom>
          <a:noFill/>
        </p:spPr>
        <p:txBody>
          <a:bodyPr wrap="square" rtlCol="0">
            <a:spAutoFit/>
          </a:bodyPr>
          <a:lstStyle/>
          <a:p>
            <a:r>
              <a:rPr lang="en-IN" b="1" dirty="0"/>
              <a:t>Fig 3: </a:t>
            </a:r>
            <a:r>
              <a:rPr lang="en-IN" dirty="0"/>
              <a:t>TYPES OF IoT SECURITY THREATS</a:t>
            </a:r>
          </a:p>
        </p:txBody>
      </p:sp>
    </p:spTree>
    <p:extLst>
      <p:ext uri="{BB962C8B-B14F-4D97-AF65-F5344CB8AC3E}">
        <p14:creationId xmlns:p14="http://schemas.microsoft.com/office/powerpoint/2010/main" val="6272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6BF5-1DDC-FFA1-E028-03788CA9364E}"/>
              </a:ext>
            </a:extLst>
          </p:cNvPr>
          <p:cNvSpPr>
            <a:spLocks noGrp="1"/>
          </p:cNvSpPr>
          <p:nvPr>
            <p:ph type="title"/>
          </p:nvPr>
        </p:nvSpPr>
        <p:spPr/>
        <p:txBody>
          <a:bodyPr>
            <a:normAutofit fontScale="90000"/>
          </a:bodyPr>
          <a:lstStyle/>
          <a:p>
            <a:r>
              <a:rPr lang="en-IN" sz="6600" dirty="0">
                <a:solidFill>
                  <a:schemeClr val="bg2"/>
                </a:solidFill>
              </a:rPr>
              <a:t>OBJECTIVES</a:t>
            </a:r>
          </a:p>
        </p:txBody>
      </p:sp>
      <p:sp>
        <p:nvSpPr>
          <p:cNvPr id="3" name="Content Placeholder 2">
            <a:extLst>
              <a:ext uri="{FF2B5EF4-FFF2-40B4-BE49-F238E27FC236}">
                <a16:creationId xmlns:a16="http://schemas.microsoft.com/office/drawing/2014/main" id="{1D355136-02FD-BE07-8E7C-5BD560ED53DD}"/>
              </a:ext>
            </a:extLst>
          </p:cNvPr>
          <p:cNvSpPr>
            <a:spLocks noGrp="1"/>
          </p:cNvSpPr>
          <p:nvPr>
            <p:ph idx="1"/>
          </p:nvPr>
        </p:nvSpPr>
        <p:spPr>
          <a:xfrm>
            <a:off x="2286000" y="2582944"/>
            <a:ext cx="8869679" cy="3286150"/>
          </a:xfrm>
        </p:spPr>
        <p:txBody>
          <a:bodyPr>
            <a:normAutofit/>
          </a:bodyPr>
          <a:lstStyle/>
          <a:p>
            <a:pPr>
              <a:lnSpc>
                <a:spcPct val="107000"/>
              </a:lnSpc>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Times New Roman" panose="02020603050405020304" pitchFamily="18" charset="0"/>
              </a:rPr>
              <a:t>Implementation of IoT using Raspberry Pi 3.0</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ü"/>
            </a:pPr>
            <a:r>
              <a:rPr lang="en-IN" sz="2400" dirty="0">
                <a:effectLst/>
                <a:latin typeface="Calibri" panose="020F0502020204030204" pitchFamily="34" charset="0"/>
                <a:ea typeface="Calibri" panose="020F0502020204030204" pitchFamily="34" charset="0"/>
                <a:cs typeface="Times New Roman" panose="02020603050405020304" pitchFamily="18" charset="0"/>
              </a:rPr>
              <a:t>Implementation of Blockchain</a:t>
            </a:r>
          </a:p>
          <a:p>
            <a:pPr>
              <a:buFont typeface="Wingdings" panose="05000000000000000000" pitchFamily="2" charset="2"/>
              <a:buChar char="ü"/>
            </a:pPr>
            <a:r>
              <a:rPr lang="en-US" sz="2400" dirty="0">
                <a:effectLst/>
                <a:latin typeface="Calibri" panose="020F0502020204030204" pitchFamily="34" charset="0"/>
                <a:ea typeface="Calibri" panose="020F0502020204030204" pitchFamily="34" charset="0"/>
                <a:cs typeface="Times New Roman" panose="02020603050405020304" pitchFamily="18" charset="0"/>
              </a:rPr>
              <a:t>Implementation of Blockchain in IoT using Raspberry Pi 3.0</a:t>
            </a:r>
            <a:endParaRPr lang="en-IN" sz="2400" dirty="0"/>
          </a:p>
        </p:txBody>
      </p:sp>
    </p:spTree>
    <p:extLst>
      <p:ext uri="{BB962C8B-B14F-4D97-AF65-F5344CB8AC3E}">
        <p14:creationId xmlns:p14="http://schemas.microsoft.com/office/powerpoint/2010/main" val="3191517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AEDB-2093-B4FA-80AD-22F697866A65}"/>
              </a:ext>
            </a:extLst>
          </p:cNvPr>
          <p:cNvSpPr>
            <a:spLocks noGrp="1"/>
          </p:cNvSpPr>
          <p:nvPr>
            <p:ph type="title"/>
          </p:nvPr>
        </p:nvSpPr>
        <p:spPr>
          <a:xfrm>
            <a:off x="385735" y="380113"/>
            <a:ext cx="10987551" cy="1238177"/>
          </a:xfrm>
        </p:spPr>
        <p:txBody>
          <a:bodyPr/>
          <a:lstStyle/>
          <a:p>
            <a:br>
              <a:rPr lang="en-IN" sz="4000" b="1" kern="100" dirty="0">
                <a:effectLst/>
                <a:latin typeface="Calibri" panose="020F0502020204030204" pitchFamily="34" charset="0"/>
                <a:ea typeface="Calibri" panose="020F0502020204030204" pitchFamily="34" charset="0"/>
                <a:cs typeface="Gautami" panose="020B0502040204020203" pitchFamily="34" charset="0"/>
              </a:rPr>
            </a:br>
            <a:r>
              <a:rPr lang="hg-IN" sz="4000" b="1" kern="100" dirty="0">
                <a:effectLst/>
                <a:latin typeface="Calibri" panose="020F0502020204030204" pitchFamily="34" charset="0"/>
                <a:ea typeface="Calibri" panose="020F0502020204030204" pitchFamily="34" charset="0"/>
                <a:cs typeface="Gautami" panose="020B0502040204020203" pitchFamily="34" charset="0"/>
              </a:rPr>
              <a:t>IMPLEMENTATION OF IoT USING RASPBERRY PI 3.0</a:t>
            </a:r>
            <a:endParaRPr lang="en-US" dirty="0"/>
          </a:p>
        </p:txBody>
      </p:sp>
      <p:sp>
        <p:nvSpPr>
          <p:cNvPr id="3" name="Content Placeholder 2">
            <a:extLst>
              <a:ext uri="{FF2B5EF4-FFF2-40B4-BE49-F238E27FC236}">
                <a16:creationId xmlns:a16="http://schemas.microsoft.com/office/drawing/2014/main" id="{2A507455-A9B3-3E15-8739-BECAA46D0E3A}"/>
              </a:ext>
            </a:extLst>
          </p:cNvPr>
          <p:cNvSpPr>
            <a:spLocks noGrp="1"/>
          </p:cNvSpPr>
          <p:nvPr>
            <p:ph idx="1"/>
          </p:nvPr>
        </p:nvSpPr>
        <p:spPr/>
        <p:txBody>
          <a:bodyPr>
            <a:normAutofit fontScale="92500" lnSpcReduction="20000"/>
          </a:bodyPr>
          <a:lstStyle/>
          <a:p>
            <a:pPr marL="342900" indent="-342900" algn="just">
              <a:lnSpc>
                <a:spcPct val="150000"/>
              </a:lnSpc>
              <a:spcBef>
                <a:spcPts val="600"/>
              </a:spcBef>
              <a:buFont typeface="Symbol" panose="05050102010706020507" pitchFamily="18" charset="2"/>
              <a:buChar char=""/>
            </a:pPr>
            <a:r>
              <a:rPr lang="en-US" dirty="0"/>
              <a:t>To get started with Raspberry Pi 3, we downloaded the </a:t>
            </a:r>
            <a:r>
              <a:rPr lang="en-US" dirty="0" err="1"/>
              <a:t>Raspbian</a:t>
            </a:r>
            <a:r>
              <a:rPr lang="en-US" dirty="0"/>
              <a:t> Jessie image file from the official website.</a:t>
            </a:r>
          </a:p>
          <a:p>
            <a:pPr marL="342900" indent="-342900" algn="just">
              <a:lnSpc>
                <a:spcPct val="150000"/>
              </a:lnSpc>
              <a:spcBef>
                <a:spcPts val="600"/>
              </a:spcBef>
              <a:buFont typeface="Symbol" panose="05050102010706020507" pitchFamily="18" charset="2"/>
              <a:buChar char=""/>
            </a:pPr>
            <a:r>
              <a:rPr lang="en-US" dirty="0"/>
              <a:t>After connecting Raspberry Pi to a power source, monitor, keyboard, and mouse, we used the terminal to install Python3.</a:t>
            </a:r>
          </a:p>
          <a:p>
            <a:pPr marL="342900" indent="-342900" algn="just">
              <a:lnSpc>
                <a:spcPct val="150000"/>
              </a:lnSpc>
              <a:spcBef>
                <a:spcPts val="600"/>
              </a:spcBef>
              <a:buFont typeface="Symbol" panose="05050102010706020507" pitchFamily="18" charset="2"/>
              <a:buChar char=""/>
            </a:pPr>
            <a:r>
              <a:rPr lang="en-US" dirty="0"/>
              <a:t>We used the </a:t>
            </a:r>
            <a:r>
              <a:rPr lang="en-US" dirty="0" err="1"/>
              <a:t>Thonny</a:t>
            </a:r>
            <a:r>
              <a:rPr lang="en-US" dirty="0"/>
              <a:t> Python IDE to write and run code for communicating with the sensors.</a:t>
            </a:r>
          </a:p>
          <a:p>
            <a:pPr marL="342900" indent="-342900" algn="just">
              <a:lnSpc>
                <a:spcPct val="150000"/>
              </a:lnSpc>
              <a:spcBef>
                <a:spcPts val="600"/>
              </a:spcBef>
              <a:buFont typeface="Symbol" panose="05050102010706020507" pitchFamily="18" charset="2"/>
              <a:buChar char=""/>
            </a:pPr>
            <a:r>
              <a:rPr lang="en-US" dirty="0"/>
              <a:t>To ensure proper working of the sensors, we installed the required libraries using the terminal.</a:t>
            </a:r>
          </a:p>
          <a:p>
            <a:pPr marL="342900" indent="-342900" algn="just">
              <a:lnSpc>
                <a:spcPct val="150000"/>
              </a:lnSpc>
              <a:spcBef>
                <a:spcPts val="600"/>
              </a:spcBef>
              <a:buFont typeface="Symbol" panose="05050102010706020507" pitchFamily="18" charset="2"/>
              <a:buChar char=""/>
            </a:pPr>
            <a:r>
              <a:rPr lang="en-US" sz="2000" kern="100" dirty="0">
                <a:effectLst/>
                <a:latin typeface="Calibri" panose="020F0502020204030204" pitchFamily="34" charset="0"/>
                <a:ea typeface="Calibri" panose="020F0502020204030204" pitchFamily="34" charset="0"/>
                <a:cs typeface="Gautami" panose="020B0502040204020203" pitchFamily="34" charset="0"/>
              </a:rPr>
              <a:t> </a:t>
            </a:r>
            <a:r>
              <a:rPr lang="en-US" dirty="0"/>
              <a:t>With its GPIO (General Purpose Input Output) pins, Raspberry Pi 3  interface with a variety of sensors and device.</a:t>
            </a:r>
          </a:p>
          <a:p>
            <a:endParaRPr lang="en-US" dirty="0"/>
          </a:p>
        </p:txBody>
      </p:sp>
    </p:spTree>
    <p:extLst>
      <p:ext uri="{BB962C8B-B14F-4D97-AF65-F5344CB8AC3E}">
        <p14:creationId xmlns:p14="http://schemas.microsoft.com/office/powerpoint/2010/main" val="9236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535DB2C-42E2-712C-9FD3-6BF988E79DA1}"/>
              </a:ext>
            </a:extLst>
          </p:cNvPr>
          <p:cNvSpPr txBox="1">
            <a:spLocks/>
          </p:cNvSpPr>
          <p:nvPr/>
        </p:nvSpPr>
        <p:spPr>
          <a:xfrm>
            <a:off x="424206" y="207398"/>
            <a:ext cx="10754098" cy="613065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50000"/>
              </a:lnSpc>
              <a:spcBef>
                <a:spcPts val="600"/>
              </a:spcBef>
              <a:buNone/>
            </a:pPr>
            <a:r>
              <a:rPr lang="en-IN" sz="1800" kern="100" dirty="0">
                <a:latin typeface="Calibri" panose="020F0502020204030204" pitchFamily="34" charset="0"/>
                <a:ea typeface="Calibri" panose="020F0502020204030204" pitchFamily="34" charset="0"/>
                <a:cs typeface="Times New Roman" panose="02020603050405020304" pitchFamily="18" charset="0"/>
              </a:rPr>
              <a:t>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endParaRPr lang="en-IN" sz="1800"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r>
              <a:rPr lang="en-IN" sz="1800" kern="100" dirty="0">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600"/>
              </a:spcBef>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latin typeface="Calibri" panose="020F0502020204030204" pitchFamily="34" charset="0"/>
                <a:ea typeface="Calibri" panose="020F0502020204030204" pitchFamily="34" charset="0"/>
                <a:cs typeface="Times New Roman" panose="02020603050405020304" pitchFamily="18" charset="0"/>
              </a:rPr>
              <a:t> 					</a:t>
            </a:r>
            <a:endParaRPr lang="en-IN" kern="100" dirty="0">
              <a:latin typeface="Calibri" panose="020F0502020204030204" pitchFamily="34" charset="0"/>
              <a:ea typeface="Calibri" panose="020F0502020204030204" pitchFamily="34" charset="0"/>
              <a:cs typeface="Gautami" panose="020B0502040204020203" pitchFamily="34" charset="0"/>
            </a:endParaRPr>
          </a:p>
          <a:p>
            <a:pPr marL="342900" indent="-342900" algn="just">
              <a:lnSpc>
                <a:spcPct val="150000"/>
              </a:lnSpc>
              <a:spcBef>
                <a:spcPts val="600"/>
              </a:spcBef>
              <a:buFont typeface="Symbol" panose="05050102010706020507" pitchFamily="18" charset="2"/>
              <a:buChar char=""/>
            </a:pPr>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lvl="8"/>
            <a:endParaRPr lang="en-IN" dirty="0"/>
          </a:p>
        </p:txBody>
      </p:sp>
      <p:pic>
        <p:nvPicPr>
          <p:cNvPr id="2" name="Picture 1">
            <a:extLst>
              <a:ext uri="{FF2B5EF4-FFF2-40B4-BE49-F238E27FC236}">
                <a16:creationId xmlns:a16="http://schemas.microsoft.com/office/drawing/2014/main" id="{E52E1719-774F-75D4-4B38-3DBA84F80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55" y="3194411"/>
            <a:ext cx="5081431" cy="3024500"/>
          </a:xfrm>
          <a:prstGeom prst="rect">
            <a:avLst/>
          </a:prstGeom>
        </p:spPr>
      </p:pic>
      <p:pic>
        <p:nvPicPr>
          <p:cNvPr id="7" name="Picture 6">
            <a:extLst>
              <a:ext uri="{FF2B5EF4-FFF2-40B4-BE49-F238E27FC236}">
                <a16:creationId xmlns:a16="http://schemas.microsoft.com/office/drawing/2014/main" id="{A3E08753-F051-0B34-AE11-1AA1BDD1FADD}"/>
              </a:ext>
            </a:extLst>
          </p:cNvPr>
          <p:cNvPicPr>
            <a:picLocks noChangeAspect="1"/>
          </p:cNvPicPr>
          <p:nvPr/>
        </p:nvPicPr>
        <p:blipFill>
          <a:blip r:embed="rId3"/>
          <a:stretch>
            <a:fillRect/>
          </a:stretch>
        </p:blipFill>
        <p:spPr>
          <a:xfrm>
            <a:off x="6052163" y="3272723"/>
            <a:ext cx="5860670" cy="2946188"/>
          </a:xfrm>
          <a:prstGeom prst="rect">
            <a:avLst/>
          </a:prstGeom>
        </p:spPr>
      </p:pic>
      <p:sp>
        <p:nvSpPr>
          <p:cNvPr id="3" name="Title 2">
            <a:extLst>
              <a:ext uri="{FF2B5EF4-FFF2-40B4-BE49-F238E27FC236}">
                <a16:creationId xmlns:a16="http://schemas.microsoft.com/office/drawing/2014/main" id="{F81357B5-B1E1-141E-88DA-4B4EAACBEF72}"/>
              </a:ext>
            </a:extLst>
          </p:cNvPr>
          <p:cNvSpPr>
            <a:spLocks noGrp="1"/>
          </p:cNvSpPr>
          <p:nvPr>
            <p:ph type="title"/>
          </p:nvPr>
        </p:nvSpPr>
        <p:spPr/>
        <p:txBody>
          <a:bodyPr/>
          <a:lstStyle/>
          <a:p>
            <a:r>
              <a:rPr lang="en-IN" dirty="0"/>
              <a:t>LED BLINKING</a:t>
            </a:r>
          </a:p>
        </p:txBody>
      </p:sp>
      <p:sp>
        <p:nvSpPr>
          <p:cNvPr id="4" name="Text Placeholder 3">
            <a:extLst>
              <a:ext uri="{FF2B5EF4-FFF2-40B4-BE49-F238E27FC236}">
                <a16:creationId xmlns:a16="http://schemas.microsoft.com/office/drawing/2014/main" id="{531E0278-07A8-25F5-D8A2-89B8240812D4}"/>
              </a:ext>
            </a:extLst>
          </p:cNvPr>
          <p:cNvSpPr>
            <a:spLocks noGrp="1"/>
          </p:cNvSpPr>
          <p:nvPr>
            <p:ph type="body" idx="1"/>
          </p:nvPr>
        </p:nvSpPr>
        <p:spPr/>
        <p:txBody>
          <a:bodyPr/>
          <a:lstStyle/>
          <a:p>
            <a:r>
              <a:rPr lang="en-IN" dirty="0"/>
              <a:t>THE SENSOR SETUP</a:t>
            </a:r>
          </a:p>
        </p:txBody>
      </p:sp>
      <p:sp>
        <p:nvSpPr>
          <p:cNvPr id="8" name="Text Placeholder 7">
            <a:extLst>
              <a:ext uri="{FF2B5EF4-FFF2-40B4-BE49-F238E27FC236}">
                <a16:creationId xmlns:a16="http://schemas.microsoft.com/office/drawing/2014/main" id="{3E5B5A4E-A77E-400D-6CB0-D81CAC238FD2}"/>
              </a:ext>
            </a:extLst>
          </p:cNvPr>
          <p:cNvSpPr>
            <a:spLocks noGrp="1"/>
          </p:cNvSpPr>
          <p:nvPr>
            <p:ph type="body" sz="quarter" idx="3"/>
          </p:nvPr>
        </p:nvSpPr>
        <p:spPr/>
        <p:txBody>
          <a:bodyPr/>
          <a:lstStyle/>
          <a:p>
            <a:r>
              <a:rPr lang="en-IN" dirty="0"/>
              <a:t>PYTHON CODE</a:t>
            </a:r>
          </a:p>
        </p:txBody>
      </p:sp>
    </p:spTree>
    <p:extLst>
      <p:ext uri="{BB962C8B-B14F-4D97-AF65-F5344CB8AC3E}">
        <p14:creationId xmlns:p14="http://schemas.microsoft.com/office/powerpoint/2010/main" val="1327976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866</TotalTime>
  <Words>1045</Words>
  <Application>Microsoft Office PowerPoint</Application>
  <PresentationFormat>Widescreen</PresentationFormat>
  <Paragraphs>119</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Cascadia Code</vt:lpstr>
      <vt:lpstr>Century Gothic</vt:lpstr>
      <vt:lpstr>Symbol</vt:lpstr>
      <vt:lpstr>Times New Roman</vt:lpstr>
      <vt:lpstr>Wingdings</vt:lpstr>
      <vt:lpstr>Wingdings 2</vt:lpstr>
      <vt:lpstr>Quotable</vt:lpstr>
      <vt:lpstr>    Implementation of Blockchain in IoT</vt:lpstr>
      <vt:lpstr>TABLE OF CONTENTS</vt:lpstr>
      <vt:lpstr>WHAT IS OUR PROJECT ALL ABOUT?</vt:lpstr>
      <vt:lpstr>TECHNOLOGY WE WILL BE USING</vt:lpstr>
      <vt:lpstr>The Two Pillars:</vt:lpstr>
      <vt:lpstr>MOTIVATION</vt:lpstr>
      <vt:lpstr>OBJECTIVES</vt:lpstr>
      <vt:lpstr> IMPLEMENTATION OF IoT USING RASPBERRY PI 3.0</vt:lpstr>
      <vt:lpstr>LED BLINKING</vt:lpstr>
      <vt:lpstr>Pulse Width Modulation LED Control</vt:lpstr>
      <vt:lpstr>IR SENSOR</vt:lpstr>
      <vt:lpstr>TEMPERATURE AND HUMIIDITY SENSOR</vt:lpstr>
      <vt:lpstr>IMPLEMENTATION OF BLOCKCHAIN</vt:lpstr>
      <vt:lpstr>IMPLEMENTATION OF BLOCKCHAIN</vt:lpstr>
      <vt:lpstr>WOKRING OF OUR MODEL (STEP 1)</vt:lpstr>
      <vt:lpstr>WORKING OF OUR MODEL (STEP 2)</vt:lpstr>
      <vt:lpstr>FINAL OUTPUT:</vt:lpstr>
      <vt:lpstr>CONCLUSION</vt:lpstr>
      <vt:lpstr>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WST – EM SIMULATOR</dc:title>
  <dc:creator>Narne Srinadh</dc:creator>
  <cp:lastModifiedBy>044_Ritwik Ranjan Pathak</cp:lastModifiedBy>
  <cp:revision>76</cp:revision>
  <dcterms:created xsi:type="dcterms:W3CDTF">2023-03-16T17:31:12Z</dcterms:created>
  <dcterms:modified xsi:type="dcterms:W3CDTF">2024-02-04T08:28:06Z</dcterms:modified>
</cp:coreProperties>
</file>